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p:regular r:id="rId20"/>
      <p:bold r:id="rId21"/>
      <p:italic r:id="rId22"/>
      <p:boldItalic r:id="rId23"/>
    </p:embeddedFont>
    <p:embeddedFont>
      <p:font typeface="Montserrat"/>
      <p:regular r:id="rId24"/>
      <p:bold r:id="rId25"/>
      <p:italic r:id="rId26"/>
      <p:boldItalic r:id="rId27"/>
    </p:embeddedFont>
    <p:embeddedFont>
      <p:font typeface="Montserrat ExtraBold"/>
      <p:bold r:id="rId28"/>
      <p:boldItalic r:id="rId29"/>
    </p:embeddedFont>
    <p:embeddedFont>
      <p:font typeface="Merriweather"/>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Montserrat-regular.fntdata"/><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MontserratExtraBold-bold.fntdata"/><Relationship Id="rId27" Type="http://schemas.openxmlformats.org/officeDocument/2006/relationships/font" Target="fonts/Montserrat-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ExtraBold-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erriweather-bold.fntdata"/><Relationship Id="rId30" Type="http://schemas.openxmlformats.org/officeDocument/2006/relationships/font" Target="fonts/Merriweather-regular.fntdata"/><Relationship Id="rId11" Type="http://schemas.openxmlformats.org/officeDocument/2006/relationships/slide" Target="slides/slide6.xml"/><Relationship Id="rId33" Type="http://schemas.openxmlformats.org/officeDocument/2006/relationships/font" Target="fonts/Merriweather-boldItalic.fntdata"/><Relationship Id="rId10" Type="http://schemas.openxmlformats.org/officeDocument/2006/relationships/slide" Target="slides/slide5.xml"/><Relationship Id="rId32" Type="http://schemas.openxmlformats.org/officeDocument/2006/relationships/font" Target="fonts/Merriweather-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Good morning, my name is </a:t>
            </a:r>
            <a:r>
              <a:rPr lang="en-GB" sz="1400"/>
              <a:t>Jesse and this is my partner David. We are doing project #73 which is about developing a gamification based education platform for sustainable agriculture and environmental applications. </a:t>
            </a:r>
            <a:endParaRPr sz="14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d5d307be4f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d5d307be4f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Why is realism important? Well</a:t>
            </a:r>
            <a:r>
              <a:rPr lang="en-GB" sz="1400"/>
              <a:t> what happens if realism is not achieved?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Players may see the game as “It’s only a game.’  Players may not the take the game seriously and does not experience real-world constraints. For example, players may find loopholes that achieves the game’s purpose but not applicable to real world.</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The result? Knowledge and skills presented in the game may not be transferable to real life, causing a lack of genuine learning for players.</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d5d307be4f_0_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d5d307be4f_0_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In terms of learning</a:t>
            </a:r>
            <a:r>
              <a:rPr lang="en-GB" sz="1400"/>
              <a:t>, the studies in our literature review only focuses on either gamifying sustainability or agriculture. We noticed there is a lack of research in using gamification to educate users about </a:t>
            </a:r>
            <a:r>
              <a:rPr lang="en-GB" sz="1400"/>
              <a:t>sustainable</a:t>
            </a:r>
            <a:r>
              <a:rPr lang="en-GB" sz="1400"/>
              <a:t> agriculture.</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Why is this a problem? Well </a:t>
            </a:r>
            <a:endParaRPr sz="1400"/>
          </a:p>
          <a:p>
            <a:pPr indent="-317500" lvl="0" marL="457200" rtl="0" algn="l">
              <a:spcBef>
                <a:spcPts val="0"/>
              </a:spcBef>
              <a:spcAft>
                <a:spcPts val="0"/>
              </a:spcAft>
              <a:buSzPts val="1400"/>
              <a:buChar char="-"/>
            </a:pPr>
            <a:r>
              <a:rPr lang="en-GB" sz="1400"/>
              <a:t>70% of </a:t>
            </a:r>
            <a:r>
              <a:rPr lang="en-GB" sz="1400"/>
              <a:t>global </a:t>
            </a:r>
            <a:r>
              <a:rPr lang="en-GB" sz="1400"/>
              <a:t>freshwater is used for agriculture </a:t>
            </a:r>
            <a:endParaRPr sz="1400"/>
          </a:p>
          <a:p>
            <a:pPr indent="-317500" lvl="0" marL="457200" rtl="0" algn="l">
              <a:spcBef>
                <a:spcPts val="0"/>
              </a:spcBef>
              <a:spcAft>
                <a:spcPts val="0"/>
              </a:spcAft>
              <a:buSzPts val="1400"/>
              <a:buChar char="-"/>
            </a:pPr>
            <a:r>
              <a:rPr lang="en-GB" sz="1400"/>
              <a:t>78% of polluted waterways with nutrients are caused by farming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As you can see, agriculture waste is a significant issue we have to face in the future especially as human population growth increases substantially each year.</a:t>
            </a:r>
            <a:endParaRPr sz="1400"/>
          </a:p>
          <a:p>
            <a:pPr indent="0" lvl="0" marL="0" rtl="0" algn="l">
              <a:spcBef>
                <a:spcPts val="0"/>
              </a:spcBef>
              <a:spcAft>
                <a:spcPts val="0"/>
              </a:spcAft>
              <a:buNone/>
            </a:pPr>
            <a:r>
              <a:t/>
            </a:r>
            <a:endParaRPr sz="14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d5d307be4f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d5d307be4f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The solution? We proposed an Augmented reality (AR) app where players can learn about sustainable agriculture.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AR technology </a:t>
            </a:r>
            <a:r>
              <a:rPr lang="en-GB" sz="1400"/>
              <a:t>can close the gap between the virtual world and the physical space, thus solving the lack of realism in games. For example, the virtual space can </a:t>
            </a:r>
            <a:r>
              <a:rPr lang="en-GB" sz="1400"/>
              <a:t>provide</a:t>
            </a:r>
            <a:r>
              <a:rPr lang="en-GB" sz="1400"/>
              <a:t> virtual props, points and leaderboard systems while the physical world makes the game more </a:t>
            </a:r>
            <a:r>
              <a:rPr lang="en-GB" sz="1400"/>
              <a:t>realistic</a:t>
            </a:r>
            <a:r>
              <a:rPr lang="en-GB" sz="1400"/>
              <a:t>.</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Combining AR technologies and sustainable agriculture knowledge</a:t>
            </a:r>
            <a:r>
              <a:rPr lang="en-GB" sz="1400"/>
              <a:t>, players are</a:t>
            </a:r>
            <a:r>
              <a:rPr lang="en-GB" sz="1400"/>
              <a:t> encouraged to step away from their computers and into their gardens to start farming. </a:t>
            </a:r>
            <a:r>
              <a:rPr lang="en-GB" sz="1400"/>
              <a:t>Th</a:t>
            </a:r>
            <a:r>
              <a:rPr lang="en-GB" sz="1400"/>
              <a:t>e consequence of being outside will create a more realistic learning experience for players while  (IoT) data such as weather could be implemented so players are confronted with the real world constraints of farming.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If the players are </a:t>
            </a:r>
            <a:r>
              <a:rPr lang="en-GB" sz="1400"/>
              <a:t>physically</a:t>
            </a:r>
            <a:r>
              <a:rPr lang="en-GB" sz="1400"/>
              <a:t> and actively engaged, we hope the app will have a </a:t>
            </a:r>
            <a:r>
              <a:rPr lang="en-GB" sz="1400"/>
              <a:t>significant</a:t>
            </a:r>
            <a:r>
              <a:rPr lang="en-GB" sz="1400"/>
              <a:t> impact on </a:t>
            </a:r>
            <a:r>
              <a:rPr lang="en-GB" sz="1400"/>
              <a:t>players behaviours such as using less water in their daily lives.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d5b8de1a5e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d5b8de1a5e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In summary, these are the three research objectives we desire to achieve in our final product.</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These are Knowledge, Realism and Behaviour. First we want to spread sustainable agricultural knowledge to players. However in order to do that, we need the game to be more </a:t>
            </a:r>
            <a:r>
              <a:rPr lang="en-GB" sz="1400"/>
              <a:t>realistic</a:t>
            </a:r>
            <a:r>
              <a:rPr lang="en-GB" sz="1400"/>
              <a:t> in order to provide a realistic </a:t>
            </a:r>
            <a:r>
              <a:rPr lang="en-GB" sz="1400"/>
              <a:t>learning</a:t>
            </a:r>
            <a:r>
              <a:rPr lang="en-GB" sz="1400"/>
              <a:t> </a:t>
            </a:r>
            <a:r>
              <a:rPr lang="en-GB" sz="1400"/>
              <a:t>environment</a:t>
            </a:r>
            <a:r>
              <a:rPr lang="en-GB" sz="1400"/>
              <a:t> for players.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At the end, we hope players behaviours will be influenced by our app where they will </a:t>
            </a:r>
            <a:r>
              <a:rPr lang="en-GB" sz="1400"/>
              <a:t>receive</a:t>
            </a:r>
            <a:r>
              <a:rPr lang="en-GB" sz="1400"/>
              <a:t> transferable sustainable agricultural practices such as saving more water in their day to day lives.</a:t>
            </a:r>
            <a:endParaRPr sz="1400"/>
          </a:p>
          <a:p>
            <a:pPr indent="0" lvl="0" marL="0" rtl="0" algn="l">
              <a:spcBef>
                <a:spcPts val="0"/>
              </a:spcBef>
              <a:spcAft>
                <a:spcPts val="0"/>
              </a:spcAft>
              <a:buNone/>
            </a:pPr>
            <a:r>
              <a:t/>
            </a:r>
            <a:endParaRPr sz="14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d5d307be4f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d5d307be4f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In order to </a:t>
            </a:r>
            <a:r>
              <a:rPr lang="en-GB" sz="1400"/>
              <a:t>achieve</a:t>
            </a:r>
            <a:r>
              <a:rPr lang="en-GB" sz="1400"/>
              <a:t> our three objectives, this is our project plan.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First, we must extensively research sustainable agriculture methods and knowledge so we  pass on </a:t>
            </a:r>
            <a:r>
              <a:rPr lang="en-GB" sz="1400"/>
              <a:t>valuable</a:t>
            </a:r>
            <a:r>
              <a:rPr lang="en-GB" sz="1400"/>
              <a:t> knowledge to players.</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Secondly, we plan and implement our app by utilising AR technology and IoT data to create a </a:t>
            </a:r>
            <a:r>
              <a:rPr lang="en-GB" sz="1400"/>
              <a:t>realistic</a:t>
            </a:r>
            <a:r>
              <a:rPr lang="en-GB" sz="1400"/>
              <a:t> learning environment for the player to interact with.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Finally, in order to observe the behaviour impacts on the player, we intend to give players a </a:t>
            </a:r>
            <a:r>
              <a:rPr lang="en-GB" sz="1400"/>
              <a:t>behavioural</a:t>
            </a:r>
            <a:r>
              <a:rPr lang="en-GB" sz="1400"/>
              <a:t> survey about their experiences with the game and what behavioural changes they </a:t>
            </a:r>
            <a:r>
              <a:rPr lang="en-GB" sz="1400"/>
              <a:t>experienced in their lives after using it.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The other plans such as the presentation and report will follow after development.</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Thank you for listening.</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d72a0ae96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d72a0ae96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t>Firstly, why sus</a:t>
            </a:r>
            <a:r>
              <a:rPr lang="en-GB" sz="1500"/>
              <a:t>tainability? As the world population continues to grows, more resources such as food and water are required support growth. However resources and land are limited. So what has been done? Changes have been made on a government level such as banning of single use plastic bags and water restrictions. Our project focuses on spreading awareness on the individual level to empower people to make change. We will use technology and gamification to teach knowledge and skills to people.</a:t>
            </a:r>
            <a:endParaRPr sz="15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d5d307be4f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d5d307be4f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What is gamification? Gamification is the use of game design elements in non-gaming contexts. It entices people to do tasks or actions they otherwise may not do. </a:t>
            </a:r>
            <a:endParaRPr sz="1400"/>
          </a:p>
          <a:p>
            <a:pPr indent="0" lvl="0" marL="0" rtl="0" algn="l">
              <a:spcBef>
                <a:spcPts val="0"/>
              </a:spcBef>
              <a:spcAft>
                <a:spcPts val="0"/>
              </a:spcAft>
              <a:buNone/>
            </a:pPr>
            <a:r>
              <a:rPr lang="en-GB" sz="1400"/>
              <a:t>An example of this is through rewarding users with points for using public transport instead of driving their car. Within gamification there is a subgroup of serious games. </a:t>
            </a:r>
            <a:endParaRPr sz="1400"/>
          </a:p>
          <a:p>
            <a:pPr indent="0" lvl="0" marL="0" rtl="0" algn="l">
              <a:spcBef>
                <a:spcPts val="0"/>
              </a:spcBef>
              <a:spcAft>
                <a:spcPts val="0"/>
              </a:spcAft>
              <a:buNone/>
            </a:pPr>
            <a:r>
              <a:rPr lang="en-GB" sz="1400"/>
              <a:t>Serious games are games that do not have entertainment, enjoyment or fun as their primary purpose. The main purpose is to be educational in teaching knowledge and skills. But they are also designed to be fun and entertaining in order to motivate the </a:t>
            </a:r>
            <a:r>
              <a:rPr lang="en-GB" sz="1400"/>
              <a:t>player</a:t>
            </a:r>
            <a:r>
              <a:rPr lang="en-GB" sz="1400"/>
              <a:t>. </a:t>
            </a:r>
            <a:endParaRPr sz="1400"/>
          </a:p>
          <a:p>
            <a:pPr indent="0" lvl="0" marL="0" rtl="0" algn="l">
              <a:spcBef>
                <a:spcPts val="0"/>
              </a:spcBef>
              <a:spcAft>
                <a:spcPts val="0"/>
              </a:spcAft>
              <a:buNone/>
            </a:pPr>
            <a:r>
              <a:rPr lang="en-GB" sz="1400"/>
              <a:t>The image shows an educational part of a game about growing rice. The player grows rice over several seasons and gets rewards and levels depending on the quality of the rice. </a:t>
            </a:r>
            <a:endParaRPr sz="1400"/>
          </a:p>
          <a:p>
            <a:pPr indent="0" lvl="0" marL="0" rtl="0" algn="l">
              <a:spcBef>
                <a:spcPts val="0"/>
              </a:spcBef>
              <a:spcAft>
                <a:spcPts val="0"/>
              </a:spcAft>
              <a:buNone/>
            </a:pPr>
            <a:r>
              <a:rPr lang="en-GB" sz="1400"/>
              <a:t>During our research we found that there are attributes that define a successful gamification.</a:t>
            </a:r>
            <a:endParaRPr sz="14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d72a0ae96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d72a0ae96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We discovered a gamification framework that proposed elements of successful user engagement in educational games. The games framework splits a number of attributes into 3 types of engagement. Cognitive </a:t>
            </a:r>
            <a:r>
              <a:rPr lang="en-GB" sz="1400"/>
              <a:t>engagement relates to the learning aspects of the game such as knowledge and method of learning. Emotional engagement relates to the problem the at hand and how the player can connect with the game. Lastly, behavioural engagement relates to encouraging behavioural change through empowerment or social pressure from others. We used these attributes as a base to define what we’re looking for in our literature review.</a:t>
            </a:r>
            <a:endParaRPr sz="14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d72a0ae969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d72a0ae969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We analysed our literature review using these 5 attributes.</a:t>
            </a:r>
            <a:endParaRPr sz="1400"/>
          </a:p>
          <a:p>
            <a:pPr indent="0" lvl="0" marL="0" rtl="0" algn="l">
              <a:spcBef>
                <a:spcPts val="0"/>
              </a:spcBef>
              <a:spcAft>
                <a:spcPts val="0"/>
              </a:spcAft>
              <a:buNone/>
            </a:pPr>
            <a:r>
              <a:rPr lang="en-GB" sz="1400"/>
              <a:t>Credible knowledge should be presented to the user for accurate learning.</a:t>
            </a:r>
            <a:endParaRPr sz="1400"/>
          </a:p>
          <a:p>
            <a:pPr indent="0" lvl="0" marL="0" rtl="0" algn="l">
              <a:spcBef>
                <a:spcPts val="0"/>
              </a:spcBef>
              <a:spcAft>
                <a:spcPts val="0"/>
              </a:spcAft>
              <a:buNone/>
            </a:pPr>
            <a:r>
              <a:rPr lang="en-GB" sz="1400"/>
              <a:t>Users</a:t>
            </a:r>
            <a:r>
              <a:rPr lang="en-GB" sz="1400"/>
              <a:t> should be able to learn through experience, trial and error.</a:t>
            </a:r>
            <a:endParaRPr sz="1400"/>
          </a:p>
          <a:p>
            <a:pPr indent="0" lvl="0" marL="0" rtl="0" algn="l">
              <a:spcBef>
                <a:spcPts val="0"/>
              </a:spcBef>
              <a:spcAft>
                <a:spcPts val="0"/>
              </a:spcAft>
              <a:buNone/>
            </a:pPr>
            <a:r>
              <a:rPr lang="en-GB" sz="1400"/>
              <a:t>The design should allow users to simulate actions that they cannot do in real life. as simulation will relate actions to consequences to enforce learning</a:t>
            </a:r>
            <a:endParaRPr sz="1400"/>
          </a:p>
          <a:p>
            <a:pPr indent="0" lvl="0" marL="0" rtl="0" algn="l">
              <a:spcBef>
                <a:spcPts val="0"/>
              </a:spcBef>
              <a:spcAft>
                <a:spcPts val="0"/>
              </a:spcAft>
              <a:buNone/>
            </a:pPr>
            <a:r>
              <a:rPr lang="en-GB" sz="1400"/>
              <a:t>Reward driven is an important factor to motivate the user and increase participation.</a:t>
            </a:r>
            <a:endParaRPr sz="1400"/>
          </a:p>
          <a:p>
            <a:pPr indent="0" lvl="0" marL="0" rtl="0" algn="l">
              <a:spcBef>
                <a:spcPts val="0"/>
              </a:spcBef>
              <a:spcAft>
                <a:spcPts val="0"/>
              </a:spcAft>
              <a:buNone/>
            </a:pPr>
            <a:r>
              <a:rPr lang="en-GB" sz="1400"/>
              <a:t>And social interaction is good for user validation and peer pressure.</a:t>
            </a:r>
            <a:endParaRPr sz="14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d5d307be4f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d5d307be4f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We split the literature review analysis into 3 different types of gamification design. The first design is a points accumulation app. These apps reward points to users for doing task such as sharing data or completing challenges. The image shows a points app for sustainable transport. Green leaves are rewarded for taking the bus and train rather than driving. Leaves can be exchanged for physical discounts or rewards. Users can share their progress on social media and there is a leaderboard showing the top user.</a:t>
            </a:r>
            <a:endParaRPr sz="14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d5d307be4f_0_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d5d307be4f_0_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The second design is a simulation game. These games create a virtual environment representing reality that allows users to experience things they may not in real life. For example seeing environmental impacts by changing business practices. The image shows a simulation game where players are introduced to farming. Players grow crops which are subjected to weather conditions.</a:t>
            </a:r>
            <a:endParaRPr sz="14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d5d307be4f_0_4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d5d307be4f_0_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The final design is a role playing game. These games give the player a role and have levels to go through where they learn progressively. An example of a role playing game are shown in the images. On the top right show a wasteland that the player has to clean up. The bottom right shows a brighter world that is the result of cleaning and using renewable energies. Mini games are also used to teach skills such as </a:t>
            </a:r>
            <a:r>
              <a:rPr lang="en-GB" sz="1400"/>
              <a:t>recycling. Now I will pass on to my partner David who will begin with the analysis of the literature review.</a:t>
            </a:r>
            <a:endParaRPr sz="14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d5d307be4f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d5d307be4f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p>
          <a:p>
            <a:pPr indent="0" lvl="0" marL="0" rtl="0" algn="l">
              <a:spcBef>
                <a:spcPts val="0"/>
              </a:spcBef>
              <a:spcAft>
                <a:spcPts val="0"/>
              </a:spcAft>
              <a:buNone/>
            </a:pPr>
            <a:r>
              <a:rPr lang="en-GB" sz="1400"/>
              <a:t>From the literature review examples, we can see a comparison of the common, unique and missing features of the models.</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For the common features, all models have reward driven as it increases the player’s </a:t>
            </a:r>
            <a:r>
              <a:rPr lang="en-GB" sz="1400"/>
              <a:t>engagement</a:t>
            </a:r>
            <a:r>
              <a:rPr lang="en-GB" sz="1400"/>
              <a:t> and motivation.</a:t>
            </a:r>
            <a:endParaRPr sz="1400"/>
          </a:p>
          <a:p>
            <a:pPr indent="0" lvl="0" marL="0" rtl="0" algn="l">
              <a:spcBef>
                <a:spcPts val="0"/>
              </a:spcBef>
              <a:spcAft>
                <a:spcPts val="0"/>
              </a:spcAft>
              <a:buNone/>
            </a:pPr>
            <a:r>
              <a:rPr lang="en-GB" sz="1400"/>
              <a:t>However, only simulation and role playing game contains Credible knowledge and Experiential learning as players need to learn through trial and error.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For the unique features, points collection app entices its players with physical rewards, such as coupons.</a:t>
            </a:r>
            <a:endParaRPr sz="1400"/>
          </a:p>
          <a:p>
            <a:pPr indent="0" lvl="0" marL="0" rtl="0" algn="l">
              <a:spcBef>
                <a:spcPts val="0"/>
              </a:spcBef>
              <a:spcAft>
                <a:spcPts val="0"/>
              </a:spcAft>
              <a:buNone/>
            </a:pPr>
            <a:r>
              <a:rPr lang="en-GB" sz="1400"/>
              <a:t>As for simulation they have simulating features and RPG’s have various educational tools to increase user engagement.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For the missing features, points collection app lacks experiential learning since it does not prioritise education but rather encourages more sustainable behaviours. </a:t>
            </a:r>
            <a:endParaRPr sz="1400"/>
          </a:p>
          <a:p>
            <a:pPr indent="0" lvl="0" marL="0" rtl="0" algn="l">
              <a:spcBef>
                <a:spcPts val="0"/>
              </a:spcBef>
              <a:spcAft>
                <a:spcPts val="0"/>
              </a:spcAft>
              <a:buNone/>
            </a:pPr>
            <a:r>
              <a:rPr lang="en-GB" sz="1400"/>
              <a:t>Moreover, it does not account for real world variables where the app will still encourage users to bike or walk, even in bad weather conditions.</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Both simulation and role-playing game have no social interaction due to games being single player. The models also lack realism as they solely rely on a web or software application, that only deals with the virtual space . Although realism is not stated in the games framework due to inadequate technologies, we believe current technology can achieve realism.</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hyperlink" Target="https://ourworldindata.org/environmental-impacts-of-food"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idx="4294967295" type="ctrTitle"/>
          </p:nvPr>
        </p:nvSpPr>
        <p:spPr>
          <a:xfrm rot="-245">
            <a:off x="370650" y="872574"/>
            <a:ext cx="8402700" cy="2036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SzPts val="990"/>
              <a:buNone/>
            </a:pPr>
            <a:r>
              <a:rPr lang="en-GB" sz="2500"/>
              <a:t>#73 Gamification-based education platform </a:t>
            </a:r>
            <a:endParaRPr sz="2500"/>
          </a:p>
          <a:p>
            <a:pPr indent="0" lvl="0" marL="0" rtl="0" algn="ctr">
              <a:lnSpc>
                <a:spcPct val="150000"/>
              </a:lnSpc>
              <a:spcBef>
                <a:spcPts val="0"/>
              </a:spcBef>
              <a:spcAft>
                <a:spcPts val="0"/>
              </a:spcAft>
              <a:buSzPts val="990"/>
              <a:buNone/>
            </a:pPr>
            <a:r>
              <a:rPr lang="en-GB" sz="2500"/>
              <a:t>for sustainable agricultural and</a:t>
            </a:r>
            <a:br>
              <a:rPr lang="en-GB" sz="2500"/>
            </a:br>
            <a:r>
              <a:rPr lang="en-GB" sz="2500"/>
              <a:t>environmental applications</a:t>
            </a:r>
            <a:endParaRPr sz="2900"/>
          </a:p>
        </p:txBody>
      </p:sp>
      <p:sp>
        <p:nvSpPr>
          <p:cNvPr id="65" name="Google Shape;65;p13"/>
          <p:cNvSpPr txBox="1"/>
          <p:nvPr/>
        </p:nvSpPr>
        <p:spPr>
          <a:xfrm>
            <a:off x="5324450" y="4306900"/>
            <a:ext cx="35415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000">
                <a:solidFill>
                  <a:srgbClr val="FFFFFF"/>
                </a:solidFill>
                <a:latin typeface="Merriweather"/>
                <a:ea typeface="Merriweather"/>
                <a:cs typeface="Merriweather"/>
                <a:sym typeface="Merriweather"/>
              </a:rPr>
              <a:t>David Huang &amp; Jesse Zeng</a:t>
            </a:r>
            <a:endParaRPr sz="2000">
              <a:solidFill>
                <a:srgbClr val="FFFFFF"/>
              </a:solidFill>
              <a:latin typeface="Merriweather"/>
              <a:ea typeface="Merriweather"/>
              <a:cs typeface="Merriweather"/>
              <a:sym typeface="Merriweather"/>
            </a:endParaRPr>
          </a:p>
        </p:txBody>
      </p:sp>
      <p:sp>
        <p:nvSpPr>
          <p:cNvPr id="66" name="Google Shape;66;p13"/>
          <p:cNvSpPr txBox="1"/>
          <p:nvPr/>
        </p:nvSpPr>
        <p:spPr>
          <a:xfrm>
            <a:off x="675" y="3468275"/>
            <a:ext cx="9144000" cy="16932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67" name="Google Shape;67;p13"/>
          <p:cNvSpPr txBox="1"/>
          <p:nvPr/>
        </p:nvSpPr>
        <p:spPr>
          <a:xfrm>
            <a:off x="5871050" y="4099325"/>
            <a:ext cx="2994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600">
                <a:solidFill>
                  <a:srgbClr val="FFFFFF"/>
                </a:solidFill>
                <a:latin typeface="Merriweather"/>
                <a:ea typeface="Merriweather"/>
                <a:cs typeface="Merriweather"/>
                <a:sym typeface="Merriweather"/>
              </a:rPr>
              <a:t>David Huang &amp; Jesse Zeng</a:t>
            </a:r>
            <a:endParaRPr sz="1600">
              <a:solidFill>
                <a:srgbClr val="FFFFFF"/>
              </a:solidFill>
              <a:latin typeface="Merriweather"/>
              <a:ea typeface="Merriweather"/>
              <a:cs typeface="Merriweather"/>
              <a:sym typeface="Merriweath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2"/>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Gaps in Current Research</a:t>
            </a:r>
            <a:endParaRPr/>
          </a:p>
        </p:txBody>
      </p:sp>
      <p:sp>
        <p:nvSpPr>
          <p:cNvPr id="189" name="Google Shape;189;p22"/>
          <p:cNvSpPr txBox="1"/>
          <p:nvPr/>
        </p:nvSpPr>
        <p:spPr>
          <a:xfrm>
            <a:off x="4282900" y="500925"/>
            <a:ext cx="4467300" cy="326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400">
                <a:latin typeface="Merriweather"/>
                <a:ea typeface="Merriweather"/>
                <a:cs typeface="Merriweather"/>
                <a:sym typeface="Merriweather"/>
              </a:rPr>
              <a:t>Realism</a:t>
            </a:r>
            <a:endParaRPr b="1" sz="2400">
              <a:latin typeface="Merriweather"/>
              <a:ea typeface="Merriweather"/>
              <a:cs typeface="Merriweather"/>
              <a:sym typeface="Merriweather"/>
            </a:endParaRPr>
          </a:p>
          <a:p>
            <a:pPr indent="0" lvl="0" marL="0" rtl="0" algn="l">
              <a:spcBef>
                <a:spcPts val="0"/>
              </a:spcBef>
              <a:spcAft>
                <a:spcPts val="0"/>
              </a:spcAft>
              <a:buNone/>
            </a:pPr>
            <a:r>
              <a:t/>
            </a:r>
            <a:endParaRPr b="1" sz="2400">
              <a:latin typeface="Merriweather"/>
              <a:ea typeface="Merriweather"/>
              <a:cs typeface="Merriweather"/>
              <a:sym typeface="Merriweather"/>
            </a:endParaRPr>
          </a:p>
          <a:p>
            <a:pPr indent="-317500" lvl="0" marL="457200" rtl="0" algn="l">
              <a:lnSpc>
                <a:spcPct val="150000"/>
              </a:lnSpc>
              <a:spcBef>
                <a:spcPts val="0"/>
              </a:spcBef>
              <a:spcAft>
                <a:spcPts val="0"/>
              </a:spcAft>
              <a:buSzPts val="1400"/>
              <a:buFont typeface="Roboto"/>
              <a:buChar char="●"/>
            </a:pPr>
            <a:r>
              <a:rPr lang="en-GB">
                <a:latin typeface="Roboto"/>
                <a:ea typeface="Roboto"/>
                <a:cs typeface="Roboto"/>
                <a:sym typeface="Roboto"/>
              </a:rPr>
              <a:t>Lack of realism</a:t>
            </a:r>
            <a:endParaRPr>
              <a:latin typeface="Roboto"/>
              <a:ea typeface="Roboto"/>
              <a:cs typeface="Roboto"/>
              <a:sym typeface="Roboto"/>
            </a:endParaRPr>
          </a:p>
          <a:p>
            <a:pPr indent="0" lvl="0" marL="457200" rtl="0" algn="l">
              <a:lnSpc>
                <a:spcPct val="150000"/>
              </a:lnSpc>
              <a:spcBef>
                <a:spcPts val="1000"/>
              </a:spcBef>
              <a:spcAft>
                <a:spcPts val="0"/>
              </a:spcAft>
              <a:buNone/>
            </a:pPr>
            <a:r>
              <a:t/>
            </a:r>
            <a:endParaRPr>
              <a:latin typeface="Roboto"/>
              <a:ea typeface="Roboto"/>
              <a:cs typeface="Roboto"/>
              <a:sym typeface="Roboto"/>
            </a:endParaRPr>
          </a:p>
          <a:p>
            <a:pPr indent="-317500" lvl="0" marL="457200" rtl="0" algn="l">
              <a:lnSpc>
                <a:spcPct val="150000"/>
              </a:lnSpc>
              <a:spcBef>
                <a:spcPts val="1000"/>
              </a:spcBef>
              <a:spcAft>
                <a:spcPts val="0"/>
              </a:spcAft>
              <a:buSzPts val="1400"/>
              <a:buFont typeface="Roboto"/>
              <a:buChar char="●"/>
            </a:pPr>
            <a:r>
              <a:rPr lang="en-GB">
                <a:latin typeface="Roboto"/>
                <a:ea typeface="Roboto"/>
                <a:cs typeface="Roboto"/>
                <a:sym typeface="Roboto"/>
              </a:rPr>
              <a:t>“It’s only a game” </a:t>
            </a:r>
            <a:endParaRPr>
              <a:latin typeface="Roboto"/>
              <a:ea typeface="Roboto"/>
              <a:cs typeface="Roboto"/>
              <a:sym typeface="Roboto"/>
            </a:endParaRPr>
          </a:p>
          <a:p>
            <a:pPr indent="0" lvl="0" marL="457200" rtl="0" algn="l">
              <a:lnSpc>
                <a:spcPct val="150000"/>
              </a:lnSpc>
              <a:spcBef>
                <a:spcPts val="1000"/>
              </a:spcBef>
              <a:spcAft>
                <a:spcPts val="0"/>
              </a:spcAft>
              <a:buNone/>
            </a:pPr>
            <a:r>
              <a:t/>
            </a:r>
            <a:endParaRPr>
              <a:latin typeface="Roboto"/>
              <a:ea typeface="Roboto"/>
              <a:cs typeface="Roboto"/>
              <a:sym typeface="Roboto"/>
            </a:endParaRPr>
          </a:p>
          <a:p>
            <a:pPr indent="-317500" lvl="0" marL="457200" rtl="0" algn="l">
              <a:lnSpc>
                <a:spcPct val="150000"/>
              </a:lnSpc>
              <a:spcBef>
                <a:spcPts val="1000"/>
              </a:spcBef>
              <a:spcAft>
                <a:spcPts val="1000"/>
              </a:spcAft>
              <a:buSzPts val="1400"/>
              <a:buFont typeface="Roboto"/>
              <a:buChar char="●"/>
            </a:pPr>
            <a:r>
              <a:rPr lang="en-GB">
                <a:latin typeface="Roboto"/>
                <a:ea typeface="Roboto"/>
                <a:cs typeface="Roboto"/>
                <a:sym typeface="Roboto"/>
              </a:rPr>
              <a:t>Knowledge and skills presented may not transfer to real life</a:t>
            </a:r>
            <a:endParaRPr>
              <a:latin typeface="Roboto"/>
              <a:ea typeface="Roboto"/>
              <a:cs typeface="Roboto"/>
              <a:sym typeface="Roboto"/>
            </a:endParaRPr>
          </a:p>
        </p:txBody>
      </p:sp>
      <p:grpSp>
        <p:nvGrpSpPr>
          <p:cNvPr id="190" name="Google Shape;190;p22"/>
          <p:cNvGrpSpPr/>
          <p:nvPr/>
        </p:nvGrpSpPr>
        <p:grpSpPr>
          <a:xfrm>
            <a:off x="1378978" y="2118642"/>
            <a:ext cx="993007" cy="906222"/>
            <a:chOff x="1958520" y="2302574"/>
            <a:chExt cx="359213" cy="327807"/>
          </a:xfrm>
        </p:grpSpPr>
        <p:sp>
          <p:nvSpPr>
            <p:cNvPr id="191" name="Google Shape;191;p22"/>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22"/>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22"/>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4" name="Google Shape;194;p22"/>
          <p:cNvSpPr txBox="1"/>
          <p:nvPr/>
        </p:nvSpPr>
        <p:spPr>
          <a:xfrm>
            <a:off x="-4625" y="4851000"/>
            <a:ext cx="37602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700">
                <a:solidFill>
                  <a:srgbClr val="D9D9D9"/>
                </a:solidFill>
                <a:latin typeface="Roboto"/>
                <a:ea typeface="Roboto"/>
                <a:cs typeface="Roboto"/>
                <a:sym typeface="Roboto"/>
              </a:rPr>
              <a:t>Icon - FlatIcon</a:t>
            </a:r>
            <a:endParaRPr sz="700">
              <a:solidFill>
                <a:srgbClr val="D9D9D9"/>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3"/>
          <p:cNvSpPr txBox="1"/>
          <p:nvPr/>
        </p:nvSpPr>
        <p:spPr>
          <a:xfrm>
            <a:off x="4282900" y="500925"/>
            <a:ext cx="4467300" cy="4607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400">
                <a:latin typeface="Merriweather"/>
                <a:ea typeface="Merriweather"/>
                <a:cs typeface="Merriweather"/>
                <a:sym typeface="Merriweather"/>
              </a:rPr>
              <a:t>Sustainability in Agriculture</a:t>
            </a:r>
            <a:endParaRPr b="1" sz="2400">
              <a:latin typeface="Merriweather"/>
              <a:ea typeface="Merriweather"/>
              <a:cs typeface="Merriweather"/>
              <a:sym typeface="Merriweather"/>
            </a:endParaRPr>
          </a:p>
          <a:p>
            <a:pPr indent="0" lvl="0" marL="0" rtl="0" algn="l">
              <a:spcBef>
                <a:spcPts val="0"/>
              </a:spcBef>
              <a:spcAft>
                <a:spcPts val="0"/>
              </a:spcAft>
              <a:buNone/>
            </a:pPr>
            <a:r>
              <a:t/>
            </a:r>
            <a:endParaRPr b="1" sz="2400">
              <a:latin typeface="Merriweather"/>
              <a:ea typeface="Merriweather"/>
              <a:cs typeface="Merriweather"/>
              <a:sym typeface="Merriweather"/>
            </a:endParaRPr>
          </a:p>
          <a:p>
            <a:pPr indent="-317500" lvl="0" marL="457200" rtl="0" algn="l">
              <a:lnSpc>
                <a:spcPct val="150000"/>
              </a:lnSpc>
              <a:spcBef>
                <a:spcPts val="0"/>
              </a:spcBef>
              <a:spcAft>
                <a:spcPts val="0"/>
              </a:spcAft>
              <a:buSzPts val="1400"/>
              <a:buFont typeface="Roboto"/>
              <a:buChar char="●"/>
            </a:pPr>
            <a:r>
              <a:rPr lang="en-GB">
                <a:latin typeface="Roboto"/>
                <a:ea typeface="Roboto"/>
                <a:cs typeface="Roboto"/>
                <a:sym typeface="Roboto"/>
              </a:rPr>
              <a:t>Current research targets other sustainability areas or only agricultural knowledge</a:t>
            </a:r>
            <a:endParaRPr>
              <a:latin typeface="Roboto"/>
              <a:ea typeface="Roboto"/>
              <a:cs typeface="Roboto"/>
              <a:sym typeface="Roboto"/>
            </a:endParaRPr>
          </a:p>
          <a:p>
            <a:pPr indent="-317500" lvl="0" marL="457200" rtl="0" algn="l">
              <a:lnSpc>
                <a:spcPct val="150000"/>
              </a:lnSpc>
              <a:spcBef>
                <a:spcPts val="1000"/>
              </a:spcBef>
              <a:spcAft>
                <a:spcPts val="0"/>
              </a:spcAft>
              <a:buSzPts val="1400"/>
              <a:buFont typeface="Roboto"/>
              <a:buChar char="●"/>
            </a:pPr>
            <a:r>
              <a:rPr lang="en-GB">
                <a:latin typeface="Roboto"/>
                <a:ea typeface="Roboto"/>
                <a:cs typeface="Roboto"/>
                <a:sym typeface="Roboto"/>
              </a:rPr>
              <a:t>Lack of studies in gamification of sustainable agriculture</a:t>
            </a:r>
            <a:endParaRPr>
              <a:latin typeface="Roboto"/>
              <a:ea typeface="Roboto"/>
              <a:cs typeface="Roboto"/>
              <a:sym typeface="Roboto"/>
            </a:endParaRPr>
          </a:p>
          <a:p>
            <a:pPr indent="-317500" lvl="0" marL="457200" rtl="0" algn="l">
              <a:lnSpc>
                <a:spcPct val="150000"/>
              </a:lnSpc>
              <a:spcBef>
                <a:spcPts val="1000"/>
              </a:spcBef>
              <a:spcAft>
                <a:spcPts val="0"/>
              </a:spcAft>
              <a:buSzPts val="1400"/>
              <a:buFont typeface="Roboto"/>
              <a:buChar char="●"/>
            </a:pPr>
            <a:r>
              <a:rPr lang="en-GB">
                <a:latin typeface="Roboto"/>
                <a:ea typeface="Roboto"/>
                <a:cs typeface="Roboto"/>
                <a:sym typeface="Roboto"/>
              </a:rPr>
              <a:t>Sustainable agriculture is essential</a:t>
            </a:r>
            <a:endParaRPr>
              <a:latin typeface="Roboto"/>
              <a:ea typeface="Roboto"/>
              <a:cs typeface="Roboto"/>
              <a:sym typeface="Roboto"/>
            </a:endParaRPr>
          </a:p>
          <a:p>
            <a:pPr indent="-317500" lvl="1" marL="914400" rtl="0" algn="l">
              <a:lnSpc>
                <a:spcPct val="150000"/>
              </a:lnSpc>
              <a:spcBef>
                <a:spcPts val="1000"/>
              </a:spcBef>
              <a:spcAft>
                <a:spcPts val="0"/>
              </a:spcAft>
              <a:buSzPts val="1400"/>
              <a:buFont typeface="Roboto"/>
              <a:buChar char="○"/>
            </a:pPr>
            <a:r>
              <a:rPr lang="en-GB">
                <a:latin typeface="Roboto"/>
                <a:ea typeface="Roboto"/>
                <a:cs typeface="Roboto"/>
                <a:sym typeface="Roboto"/>
              </a:rPr>
              <a:t>70% of global freshwater is used for agriculture </a:t>
            </a:r>
            <a:r>
              <a:rPr baseline="30000" lang="en-GB">
                <a:latin typeface="Roboto"/>
                <a:ea typeface="Roboto"/>
                <a:cs typeface="Roboto"/>
                <a:sym typeface="Roboto"/>
              </a:rPr>
              <a:t>1</a:t>
            </a:r>
            <a:endParaRPr>
              <a:latin typeface="Roboto"/>
              <a:ea typeface="Roboto"/>
              <a:cs typeface="Roboto"/>
              <a:sym typeface="Roboto"/>
            </a:endParaRPr>
          </a:p>
          <a:p>
            <a:pPr indent="-317500" lvl="1" marL="914400" rtl="0" algn="l">
              <a:lnSpc>
                <a:spcPct val="150000"/>
              </a:lnSpc>
              <a:spcBef>
                <a:spcPts val="1000"/>
              </a:spcBef>
              <a:spcAft>
                <a:spcPts val="1000"/>
              </a:spcAft>
              <a:buSzPts val="1400"/>
              <a:buFont typeface="Roboto"/>
              <a:buChar char="○"/>
            </a:pPr>
            <a:r>
              <a:rPr lang="en-GB">
                <a:latin typeface="Roboto"/>
                <a:ea typeface="Roboto"/>
                <a:cs typeface="Roboto"/>
                <a:sym typeface="Roboto"/>
              </a:rPr>
              <a:t>78% of polluted waterways with nutrient rich pollutants are caused by farming </a:t>
            </a:r>
            <a:r>
              <a:rPr baseline="30000" lang="en-GB">
                <a:latin typeface="Roboto"/>
                <a:ea typeface="Roboto"/>
                <a:cs typeface="Roboto"/>
                <a:sym typeface="Roboto"/>
              </a:rPr>
              <a:t>1</a:t>
            </a:r>
            <a:endParaRPr baseline="30000">
              <a:latin typeface="Roboto"/>
              <a:ea typeface="Roboto"/>
              <a:cs typeface="Roboto"/>
              <a:sym typeface="Roboto"/>
            </a:endParaRPr>
          </a:p>
        </p:txBody>
      </p:sp>
      <p:sp>
        <p:nvSpPr>
          <p:cNvPr id="200" name="Google Shape;200;p23"/>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Gaps in Current Research Topics</a:t>
            </a:r>
            <a:endParaRPr/>
          </a:p>
        </p:txBody>
      </p:sp>
      <p:sp>
        <p:nvSpPr>
          <p:cNvPr id="201" name="Google Shape;201;p23"/>
          <p:cNvSpPr txBox="1"/>
          <p:nvPr/>
        </p:nvSpPr>
        <p:spPr>
          <a:xfrm>
            <a:off x="-4625" y="4635600"/>
            <a:ext cx="37602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700">
                <a:solidFill>
                  <a:srgbClr val="D9D9D9"/>
                </a:solidFill>
                <a:latin typeface="Roboto"/>
                <a:ea typeface="Roboto"/>
                <a:cs typeface="Roboto"/>
                <a:sym typeface="Roboto"/>
              </a:rPr>
              <a:t>[1] H. Ritchie and M. Roser, "Environmental impacts of food production", Our World in Data, 2021. [Online]. </a:t>
            </a:r>
            <a:r>
              <a:rPr lang="en-GB" sz="700">
                <a:solidFill>
                  <a:srgbClr val="D9D9D9"/>
                </a:solidFill>
                <a:uFill>
                  <a:noFill/>
                </a:uFill>
                <a:latin typeface="Roboto"/>
                <a:ea typeface="Roboto"/>
                <a:cs typeface="Roboto"/>
                <a:sym typeface="Roboto"/>
                <a:hlinkClick r:id="rId3">
                  <a:extLst>
                    <a:ext uri="{A12FA001-AC4F-418D-AE19-62706E023703}">
                      <ahyp:hlinkClr val="tx"/>
                    </a:ext>
                  </a:extLst>
                </a:hlinkClick>
              </a:rPr>
              <a:t>https://ourworldindata.org/environmental-impacts-of-food</a:t>
            </a:r>
            <a:r>
              <a:rPr lang="en-GB" sz="700">
                <a:solidFill>
                  <a:srgbClr val="D9D9D9"/>
                </a:solidFill>
                <a:latin typeface="Roboto"/>
                <a:ea typeface="Roboto"/>
                <a:cs typeface="Roboto"/>
                <a:sym typeface="Roboto"/>
              </a:rPr>
              <a:t>.</a:t>
            </a:r>
            <a:endParaRPr sz="700">
              <a:solidFill>
                <a:srgbClr val="D9D9D9"/>
              </a:solidFill>
              <a:latin typeface="Roboto"/>
              <a:ea typeface="Roboto"/>
              <a:cs typeface="Roboto"/>
              <a:sym typeface="Roboto"/>
            </a:endParaRPr>
          </a:p>
          <a:p>
            <a:pPr indent="0" lvl="0" marL="0" rtl="0" algn="l">
              <a:spcBef>
                <a:spcPts val="0"/>
              </a:spcBef>
              <a:spcAft>
                <a:spcPts val="0"/>
              </a:spcAft>
              <a:buNone/>
            </a:pPr>
            <a:r>
              <a:rPr lang="en-GB" sz="700">
                <a:solidFill>
                  <a:srgbClr val="D9D9D9"/>
                </a:solidFill>
                <a:latin typeface="Roboto"/>
                <a:ea typeface="Roboto"/>
                <a:cs typeface="Roboto"/>
                <a:sym typeface="Roboto"/>
              </a:rPr>
              <a:t>Icon - FlatIcon</a:t>
            </a:r>
            <a:endParaRPr sz="700">
              <a:solidFill>
                <a:srgbClr val="D9D9D9"/>
              </a:solidFill>
              <a:latin typeface="Roboto"/>
              <a:ea typeface="Roboto"/>
              <a:cs typeface="Roboto"/>
              <a:sym typeface="Roboto"/>
            </a:endParaRPr>
          </a:p>
        </p:txBody>
      </p:sp>
      <p:grpSp>
        <p:nvGrpSpPr>
          <p:cNvPr id="202" name="Google Shape;202;p23"/>
          <p:cNvGrpSpPr/>
          <p:nvPr/>
        </p:nvGrpSpPr>
        <p:grpSpPr>
          <a:xfrm>
            <a:off x="1423835" y="2043508"/>
            <a:ext cx="903278" cy="1056488"/>
            <a:chOff x="2236525" y="3353202"/>
            <a:chExt cx="304832" cy="356512"/>
          </a:xfrm>
        </p:grpSpPr>
        <p:sp>
          <p:nvSpPr>
            <p:cNvPr id="203" name="Google Shape;203;p23"/>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B6D7A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23"/>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B6D7A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23"/>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B6D7A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4"/>
          <p:cNvSpPr txBox="1"/>
          <p:nvPr>
            <p:ph type="title"/>
          </p:nvPr>
        </p:nvSpPr>
        <p:spPr>
          <a:xfrm>
            <a:off x="311725" y="500925"/>
            <a:ext cx="37065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t>Research Intent</a:t>
            </a:r>
            <a:endParaRPr b="1"/>
          </a:p>
          <a:p>
            <a:pPr indent="0" lvl="0" marL="0" rtl="0" algn="l">
              <a:spcBef>
                <a:spcPts val="0"/>
              </a:spcBef>
              <a:spcAft>
                <a:spcPts val="0"/>
              </a:spcAft>
              <a:buNone/>
            </a:pPr>
            <a:r>
              <a:t/>
            </a:r>
            <a:endParaRPr/>
          </a:p>
          <a:p>
            <a:pPr indent="0" lvl="0" marL="0" rtl="0" algn="l">
              <a:spcBef>
                <a:spcPts val="0"/>
              </a:spcBef>
              <a:spcAft>
                <a:spcPts val="0"/>
              </a:spcAft>
              <a:buNone/>
            </a:pPr>
            <a:r>
              <a:rPr lang="en-GB" sz="2300"/>
              <a:t>Augmented Reality (AR) </a:t>
            </a:r>
            <a:r>
              <a:rPr lang="en-GB" sz="2300"/>
              <a:t>Based Game for Sustainable Agriculture</a:t>
            </a:r>
            <a:endParaRPr sz="2300"/>
          </a:p>
        </p:txBody>
      </p:sp>
      <p:pic>
        <p:nvPicPr>
          <p:cNvPr id="211" name="Google Shape;211;p24"/>
          <p:cNvPicPr preferRelativeResize="0"/>
          <p:nvPr/>
        </p:nvPicPr>
        <p:blipFill rotWithShape="1">
          <a:blip r:embed="rId3">
            <a:alphaModFix/>
          </a:blip>
          <a:srcRect b="0" l="11935" r="14388" t="0"/>
          <a:stretch/>
        </p:blipFill>
        <p:spPr>
          <a:xfrm>
            <a:off x="4280125" y="0"/>
            <a:ext cx="4863877" cy="5143500"/>
          </a:xfrm>
          <a:prstGeom prst="rect">
            <a:avLst/>
          </a:prstGeom>
          <a:noFill/>
          <a:ln>
            <a:noFill/>
          </a:ln>
        </p:spPr>
      </p:pic>
      <p:sp>
        <p:nvSpPr>
          <p:cNvPr id="212" name="Google Shape;212;p24"/>
          <p:cNvSpPr/>
          <p:nvPr/>
        </p:nvSpPr>
        <p:spPr>
          <a:xfrm>
            <a:off x="6787413" y="2803350"/>
            <a:ext cx="327600" cy="1597500"/>
          </a:xfrm>
          <a:prstGeom prst="rect">
            <a:avLst/>
          </a:prstGeom>
          <a:solidFill>
            <a:srgbClr val="6A403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4"/>
          <p:cNvSpPr/>
          <p:nvPr/>
        </p:nvSpPr>
        <p:spPr>
          <a:xfrm rot="2108773">
            <a:off x="6154675" y="1567640"/>
            <a:ext cx="1433333" cy="1399659"/>
          </a:xfrm>
          <a:prstGeom prst="cloud">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4"/>
          <p:cNvSpPr/>
          <p:nvPr/>
        </p:nvSpPr>
        <p:spPr>
          <a:xfrm>
            <a:off x="6414075" y="1984725"/>
            <a:ext cx="327600" cy="325500"/>
          </a:xfrm>
          <a:prstGeom prst="ellips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4"/>
          <p:cNvSpPr/>
          <p:nvPr/>
        </p:nvSpPr>
        <p:spPr>
          <a:xfrm>
            <a:off x="6549975" y="1878125"/>
            <a:ext cx="55800" cy="138600"/>
          </a:xfrm>
          <a:prstGeom prst="rect">
            <a:avLst/>
          </a:prstGeom>
          <a:solidFill>
            <a:srgbClr val="38761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4"/>
          <p:cNvSpPr/>
          <p:nvPr/>
        </p:nvSpPr>
        <p:spPr>
          <a:xfrm>
            <a:off x="7253350" y="2652052"/>
            <a:ext cx="246900" cy="245100"/>
          </a:xfrm>
          <a:prstGeom prst="ellips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4"/>
          <p:cNvSpPr/>
          <p:nvPr/>
        </p:nvSpPr>
        <p:spPr>
          <a:xfrm>
            <a:off x="7355723" y="2571750"/>
            <a:ext cx="42000" cy="104400"/>
          </a:xfrm>
          <a:prstGeom prst="rect">
            <a:avLst/>
          </a:prstGeom>
          <a:solidFill>
            <a:srgbClr val="38761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4"/>
          <p:cNvSpPr/>
          <p:nvPr/>
        </p:nvSpPr>
        <p:spPr>
          <a:xfrm>
            <a:off x="6925750" y="2158025"/>
            <a:ext cx="327600" cy="325500"/>
          </a:xfrm>
          <a:prstGeom prst="ellips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4"/>
          <p:cNvSpPr/>
          <p:nvPr/>
        </p:nvSpPr>
        <p:spPr>
          <a:xfrm>
            <a:off x="7061650" y="2051425"/>
            <a:ext cx="55800" cy="138600"/>
          </a:xfrm>
          <a:prstGeom prst="rect">
            <a:avLst/>
          </a:prstGeom>
          <a:solidFill>
            <a:srgbClr val="38761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4"/>
          <p:cNvSpPr/>
          <p:nvPr/>
        </p:nvSpPr>
        <p:spPr>
          <a:xfrm>
            <a:off x="6518150" y="2692202"/>
            <a:ext cx="246900" cy="245100"/>
          </a:xfrm>
          <a:prstGeom prst="ellips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4"/>
          <p:cNvSpPr/>
          <p:nvPr/>
        </p:nvSpPr>
        <p:spPr>
          <a:xfrm>
            <a:off x="6620523" y="2611900"/>
            <a:ext cx="42000" cy="104400"/>
          </a:xfrm>
          <a:prstGeom prst="rect">
            <a:avLst/>
          </a:prstGeom>
          <a:solidFill>
            <a:srgbClr val="38761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5"/>
          <p:cNvSpPr txBox="1"/>
          <p:nvPr/>
        </p:nvSpPr>
        <p:spPr>
          <a:xfrm>
            <a:off x="650700" y="1592950"/>
            <a:ext cx="2067000" cy="723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3600">
                <a:solidFill>
                  <a:srgbClr val="FFAB40"/>
                </a:solidFill>
                <a:latin typeface="Montserrat ExtraBold"/>
                <a:ea typeface="Montserrat ExtraBold"/>
                <a:cs typeface="Montserrat ExtraBold"/>
                <a:sym typeface="Montserrat ExtraBold"/>
              </a:rPr>
              <a:t>01</a:t>
            </a:r>
            <a:endParaRPr sz="3600">
              <a:solidFill>
                <a:srgbClr val="FFAB40"/>
              </a:solidFill>
              <a:latin typeface="Montserrat ExtraBold"/>
              <a:ea typeface="Montserrat ExtraBold"/>
              <a:cs typeface="Montserrat ExtraBold"/>
              <a:sym typeface="Montserrat ExtraBold"/>
            </a:endParaRPr>
          </a:p>
        </p:txBody>
      </p:sp>
      <p:sp>
        <p:nvSpPr>
          <p:cNvPr id="227" name="Google Shape;227;p25"/>
          <p:cNvSpPr txBox="1"/>
          <p:nvPr/>
        </p:nvSpPr>
        <p:spPr>
          <a:xfrm>
            <a:off x="3467072" y="2437825"/>
            <a:ext cx="2067000" cy="548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1800">
                <a:solidFill>
                  <a:srgbClr val="FFFFFF"/>
                </a:solidFill>
                <a:latin typeface="Montserrat ExtraBold"/>
                <a:ea typeface="Montserrat ExtraBold"/>
                <a:cs typeface="Montserrat ExtraBold"/>
                <a:sym typeface="Montserrat ExtraBold"/>
              </a:rPr>
              <a:t>Realism</a:t>
            </a:r>
            <a:endParaRPr sz="1800">
              <a:solidFill>
                <a:srgbClr val="FFFFFF"/>
              </a:solidFill>
              <a:latin typeface="Montserrat ExtraBold"/>
              <a:ea typeface="Montserrat ExtraBold"/>
              <a:cs typeface="Montserrat ExtraBold"/>
              <a:sym typeface="Montserrat ExtraBold"/>
            </a:endParaRPr>
          </a:p>
        </p:txBody>
      </p:sp>
      <p:sp>
        <p:nvSpPr>
          <p:cNvPr id="228" name="Google Shape;228;p25"/>
          <p:cNvSpPr txBox="1"/>
          <p:nvPr/>
        </p:nvSpPr>
        <p:spPr>
          <a:xfrm>
            <a:off x="3414425" y="2970338"/>
            <a:ext cx="2172300" cy="1235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rgbClr val="FFFFFF"/>
                </a:solidFill>
                <a:latin typeface="Montserrat"/>
                <a:ea typeface="Montserrat"/>
                <a:cs typeface="Montserrat"/>
                <a:sym typeface="Montserrat"/>
              </a:rPr>
              <a:t>Create a realistic learning environment for real world engagement</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t/>
            </a:r>
            <a:endParaRPr>
              <a:solidFill>
                <a:srgbClr val="FFFFFF"/>
              </a:solidFill>
              <a:latin typeface="Montserrat"/>
              <a:ea typeface="Montserrat"/>
              <a:cs typeface="Montserrat"/>
              <a:sym typeface="Montserrat"/>
            </a:endParaRPr>
          </a:p>
        </p:txBody>
      </p:sp>
      <p:sp>
        <p:nvSpPr>
          <p:cNvPr id="229" name="Google Shape;229;p25"/>
          <p:cNvSpPr txBox="1"/>
          <p:nvPr/>
        </p:nvSpPr>
        <p:spPr>
          <a:xfrm>
            <a:off x="6283453" y="2437825"/>
            <a:ext cx="2067000" cy="548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sz="1800">
              <a:solidFill>
                <a:srgbClr val="FFFFFF"/>
              </a:solidFill>
              <a:latin typeface="Montserrat ExtraBold"/>
              <a:ea typeface="Montserrat ExtraBold"/>
              <a:cs typeface="Montserrat ExtraBold"/>
              <a:sym typeface="Montserrat ExtraBold"/>
            </a:endParaRPr>
          </a:p>
          <a:p>
            <a:pPr indent="0" lvl="0" marL="0" rtl="0" algn="ctr">
              <a:spcBef>
                <a:spcPts val="0"/>
              </a:spcBef>
              <a:spcAft>
                <a:spcPts val="0"/>
              </a:spcAft>
              <a:buNone/>
            </a:pPr>
            <a:r>
              <a:rPr lang="en-GB" sz="1800">
                <a:solidFill>
                  <a:srgbClr val="FFFFFF"/>
                </a:solidFill>
                <a:latin typeface="Montserrat ExtraBold"/>
                <a:ea typeface="Montserrat ExtraBold"/>
                <a:cs typeface="Montserrat ExtraBold"/>
                <a:sym typeface="Montserrat ExtraBold"/>
              </a:rPr>
              <a:t>Behaviour</a:t>
            </a:r>
            <a:endParaRPr sz="1800">
              <a:solidFill>
                <a:srgbClr val="FFFFFF"/>
              </a:solidFill>
              <a:latin typeface="Montserrat ExtraBold"/>
              <a:ea typeface="Montserrat ExtraBold"/>
              <a:cs typeface="Montserrat ExtraBold"/>
              <a:sym typeface="Montserrat ExtraBold"/>
            </a:endParaRPr>
          </a:p>
        </p:txBody>
      </p:sp>
      <p:sp>
        <p:nvSpPr>
          <p:cNvPr id="230" name="Google Shape;230;p25"/>
          <p:cNvSpPr txBox="1"/>
          <p:nvPr/>
        </p:nvSpPr>
        <p:spPr>
          <a:xfrm>
            <a:off x="6283453" y="2970350"/>
            <a:ext cx="2067000" cy="1235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rgbClr val="FFFFFF"/>
                </a:solidFill>
                <a:latin typeface="Montserrat"/>
                <a:ea typeface="Montserrat"/>
                <a:cs typeface="Montserrat"/>
                <a:sym typeface="Montserrat"/>
              </a:rPr>
              <a:t>Include transferable sustainable agricultural practices e.g saving water</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t/>
            </a:r>
            <a:endParaRPr>
              <a:solidFill>
                <a:srgbClr val="FFFFFF"/>
              </a:solidFill>
              <a:latin typeface="Montserrat"/>
              <a:ea typeface="Montserrat"/>
              <a:cs typeface="Montserrat"/>
              <a:sym typeface="Montserrat"/>
            </a:endParaRPr>
          </a:p>
        </p:txBody>
      </p:sp>
      <p:sp>
        <p:nvSpPr>
          <p:cNvPr id="231" name="Google Shape;231;p25"/>
          <p:cNvSpPr txBox="1"/>
          <p:nvPr/>
        </p:nvSpPr>
        <p:spPr>
          <a:xfrm>
            <a:off x="650697" y="2437850"/>
            <a:ext cx="2067000" cy="548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1800">
                <a:solidFill>
                  <a:srgbClr val="FFFFFF"/>
                </a:solidFill>
                <a:latin typeface="Montserrat ExtraBold"/>
                <a:ea typeface="Montserrat ExtraBold"/>
                <a:cs typeface="Montserrat ExtraBold"/>
                <a:sym typeface="Montserrat ExtraBold"/>
              </a:rPr>
              <a:t>Knowledge</a:t>
            </a:r>
            <a:endParaRPr sz="1800">
              <a:solidFill>
                <a:srgbClr val="FFFFFF"/>
              </a:solidFill>
              <a:latin typeface="Montserrat ExtraBold"/>
              <a:ea typeface="Montserrat ExtraBold"/>
              <a:cs typeface="Montserrat ExtraBold"/>
              <a:sym typeface="Montserrat ExtraBold"/>
            </a:endParaRPr>
          </a:p>
        </p:txBody>
      </p:sp>
      <p:sp>
        <p:nvSpPr>
          <p:cNvPr id="232" name="Google Shape;232;p25"/>
          <p:cNvSpPr txBox="1"/>
          <p:nvPr/>
        </p:nvSpPr>
        <p:spPr>
          <a:xfrm>
            <a:off x="650697" y="2970350"/>
            <a:ext cx="2067000" cy="1235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rgbClr val="FFFFFF"/>
                </a:solidFill>
                <a:latin typeface="Montserrat"/>
                <a:ea typeface="Montserrat"/>
                <a:cs typeface="Montserrat"/>
                <a:sym typeface="Montserrat"/>
              </a:rPr>
              <a:t>Spread knowledge about sustainable agriculture</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ctr">
              <a:spcBef>
                <a:spcPts val="0"/>
              </a:spcBef>
              <a:spcAft>
                <a:spcPts val="0"/>
              </a:spcAft>
              <a:buNone/>
            </a:pPr>
            <a:r>
              <a:t/>
            </a:r>
            <a:endParaRPr>
              <a:solidFill>
                <a:srgbClr val="FFFFFF"/>
              </a:solidFill>
              <a:latin typeface="Montserrat"/>
              <a:ea typeface="Montserrat"/>
              <a:cs typeface="Montserrat"/>
              <a:sym typeface="Montserrat"/>
            </a:endParaRPr>
          </a:p>
        </p:txBody>
      </p:sp>
      <p:sp>
        <p:nvSpPr>
          <p:cNvPr id="233" name="Google Shape;233;p25"/>
          <p:cNvSpPr txBox="1"/>
          <p:nvPr/>
        </p:nvSpPr>
        <p:spPr>
          <a:xfrm>
            <a:off x="3467075" y="1592950"/>
            <a:ext cx="2067000" cy="723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3600">
                <a:solidFill>
                  <a:srgbClr val="FFAB40"/>
                </a:solidFill>
                <a:latin typeface="Montserrat ExtraBold"/>
                <a:ea typeface="Montserrat ExtraBold"/>
                <a:cs typeface="Montserrat ExtraBold"/>
                <a:sym typeface="Montserrat ExtraBold"/>
              </a:rPr>
              <a:t>02</a:t>
            </a:r>
            <a:endParaRPr sz="3600">
              <a:solidFill>
                <a:srgbClr val="FFAB40"/>
              </a:solidFill>
              <a:latin typeface="Montserrat ExtraBold"/>
              <a:ea typeface="Montserrat ExtraBold"/>
              <a:cs typeface="Montserrat ExtraBold"/>
              <a:sym typeface="Montserrat ExtraBold"/>
            </a:endParaRPr>
          </a:p>
        </p:txBody>
      </p:sp>
      <p:sp>
        <p:nvSpPr>
          <p:cNvPr id="234" name="Google Shape;234;p25"/>
          <p:cNvSpPr txBox="1"/>
          <p:nvPr/>
        </p:nvSpPr>
        <p:spPr>
          <a:xfrm>
            <a:off x="6283450" y="1592950"/>
            <a:ext cx="2067000" cy="723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3600">
                <a:solidFill>
                  <a:srgbClr val="FFAB40"/>
                </a:solidFill>
                <a:latin typeface="Montserrat ExtraBold"/>
                <a:ea typeface="Montserrat ExtraBold"/>
                <a:cs typeface="Montserrat ExtraBold"/>
                <a:sym typeface="Montserrat ExtraBold"/>
              </a:rPr>
              <a:t>03</a:t>
            </a:r>
            <a:endParaRPr sz="3600">
              <a:solidFill>
                <a:srgbClr val="FFAB40"/>
              </a:solidFill>
              <a:latin typeface="Montserrat ExtraBold"/>
              <a:ea typeface="Montserrat ExtraBold"/>
              <a:cs typeface="Montserrat ExtraBold"/>
              <a:sym typeface="Montserrat ExtraBold"/>
            </a:endParaRPr>
          </a:p>
        </p:txBody>
      </p:sp>
      <p:cxnSp>
        <p:nvCxnSpPr>
          <p:cNvPr id="235" name="Google Shape;235;p25"/>
          <p:cNvCxnSpPr/>
          <p:nvPr/>
        </p:nvCxnSpPr>
        <p:spPr>
          <a:xfrm>
            <a:off x="1485600" y="2368410"/>
            <a:ext cx="397200" cy="0"/>
          </a:xfrm>
          <a:prstGeom prst="straightConnector1">
            <a:avLst/>
          </a:prstGeom>
          <a:noFill/>
          <a:ln cap="flat" cmpd="sng" w="9525">
            <a:solidFill>
              <a:srgbClr val="FFAB40"/>
            </a:solidFill>
            <a:prstDash val="solid"/>
            <a:round/>
            <a:headEnd len="sm" w="sm" type="none"/>
            <a:tailEnd len="sm" w="sm" type="none"/>
          </a:ln>
          <a:effectLst>
            <a:outerShdw blurRad="57150" rotWithShape="0" algn="bl" dir="5400000" dist="19050">
              <a:srgbClr val="FFFFFF">
                <a:alpha val="49800"/>
              </a:srgbClr>
            </a:outerShdw>
          </a:effectLst>
        </p:spPr>
      </p:cxnSp>
      <p:cxnSp>
        <p:nvCxnSpPr>
          <p:cNvPr id="236" name="Google Shape;236;p25"/>
          <p:cNvCxnSpPr/>
          <p:nvPr/>
        </p:nvCxnSpPr>
        <p:spPr>
          <a:xfrm>
            <a:off x="4301975" y="2368410"/>
            <a:ext cx="397200" cy="0"/>
          </a:xfrm>
          <a:prstGeom prst="straightConnector1">
            <a:avLst/>
          </a:prstGeom>
          <a:noFill/>
          <a:ln cap="flat" cmpd="sng" w="9525">
            <a:solidFill>
              <a:srgbClr val="FFAB40"/>
            </a:solidFill>
            <a:prstDash val="solid"/>
            <a:round/>
            <a:headEnd len="sm" w="sm" type="none"/>
            <a:tailEnd len="sm" w="sm" type="none"/>
          </a:ln>
          <a:effectLst>
            <a:outerShdw blurRad="57150" rotWithShape="0" algn="bl" dir="5400000" dist="19050">
              <a:srgbClr val="FFFFFF">
                <a:alpha val="49800"/>
              </a:srgbClr>
            </a:outerShdw>
          </a:effectLst>
        </p:spPr>
      </p:cxnSp>
      <p:cxnSp>
        <p:nvCxnSpPr>
          <p:cNvPr id="237" name="Google Shape;237;p25"/>
          <p:cNvCxnSpPr/>
          <p:nvPr/>
        </p:nvCxnSpPr>
        <p:spPr>
          <a:xfrm>
            <a:off x="7118350" y="2368410"/>
            <a:ext cx="397200" cy="0"/>
          </a:xfrm>
          <a:prstGeom prst="straightConnector1">
            <a:avLst/>
          </a:prstGeom>
          <a:noFill/>
          <a:ln cap="flat" cmpd="sng" w="9525">
            <a:solidFill>
              <a:srgbClr val="FFAB40"/>
            </a:solidFill>
            <a:prstDash val="solid"/>
            <a:round/>
            <a:headEnd len="sm" w="sm" type="none"/>
            <a:tailEnd len="sm" w="sm" type="none"/>
          </a:ln>
          <a:effectLst>
            <a:outerShdw blurRad="57150" rotWithShape="0" algn="bl" dir="5400000" dist="19050">
              <a:srgbClr val="FFFFFF">
                <a:alpha val="49800"/>
              </a:srgbClr>
            </a:outerShdw>
          </a:effectLst>
        </p:spPr>
      </p:cxnSp>
      <p:sp>
        <p:nvSpPr>
          <p:cNvPr id="238" name="Google Shape;238;p25"/>
          <p:cNvSpPr txBox="1"/>
          <p:nvPr/>
        </p:nvSpPr>
        <p:spPr>
          <a:xfrm>
            <a:off x="349025" y="368975"/>
            <a:ext cx="8303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2800">
                <a:solidFill>
                  <a:schemeClr val="lt1"/>
                </a:solidFill>
                <a:latin typeface="Merriweather"/>
                <a:ea typeface="Merriweather"/>
                <a:cs typeface="Merriweather"/>
                <a:sym typeface="Merriweather"/>
              </a:rPr>
              <a:t>Research Objectives</a:t>
            </a:r>
            <a:endParaRPr sz="2800">
              <a:solidFill>
                <a:schemeClr val="lt1"/>
              </a:solidFill>
              <a:latin typeface="Merriweather"/>
              <a:ea typeface="Merriweather"/>
              <a:cs typeface="Merriweather"/>
              <a:sym typeface="Merriweathe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6"/>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GB" sz="1500"/>
              <a:t>Project Plan</a:t>
            </a:r>
            <a:endParaRPr sz="1500"/>
          </a:p>
        </p:txBody>
      </p:sp>
      <p:pic>
        <p:nvPicPr>
          <p:cNvPr id="244" name="Google Shape;244;p26"/>
          <p:cNvPicPr preferRelativeResize="0"/>
          <p:nvPr/>
        </p:nvPicPr>
        <p:blipFill>
          <a:blip r:embed="rId3">
            <a:alphaModFix/>
          </a:blip>
          <a:stretch>
            <a:fillRect/>
          </a:stretch>
        </p:blipFill>
        <p:spPr>
          <a:xfrm>
            <a:off x="0" y="0"/>
            <a:ext cx="9144000" cy="43681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4"/>
          <p:cNvSpPr txBox="1"/>
          <p:nvPr>
            <p:ph type="title"/>
          </p:nvPr>
        </p:nvSpPr>
        <p:spPr>
          <a:xfrm>
            <a:off x="311725" y="596775"/>
            <a:ext cx="3706500" cy="866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sz="3200"/>
              <a:t>Sustainability</a:t>
            </a:r>
            <a:endParaRPr sz="3200"/>
          </a:p>
        </p:txBody>
      </p:sp>
      <p:grpSp>
        <p:nvGrpSpPr>
          <p:cNvPr id="73" name="Google Shape;73;p14"/>
          <p:cNvGrpSpPr/>
          <p:nvPr/>
        </p:nvGrpSpPr>
        <p:grpSpPr>
          <a:xfrm>
            <a:off x="7092888" y="3430262"/>
            <a:ext cx="1021508" cy="1020489"/>
            <a:chOff x="2201806" y="1976585"/>
            <a:chExt cx="349784" cy="349435"/>
          </a:xfrm>
        </p:grpSpPr>
        <p:sp>
          <p:nvSpPr>
            <p:cNvPr id="74" name="Google Shape;74;p14"/>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14"/>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14"/>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14"/>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8" name="Google Shape;78;p14"/>
          <p:cNvSpPr txBox="1"/>
          <p:nvPr>
            <p:ph idx="1" type="body"/>
          </p:nvPr>
        </p:nvSpPr>
        <p:spPr>
          <a:xfrm>
            <a:off x="4660625" y="596775"/>
            <a:ext cx="4166400" cy="40731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Clr>
                <a:srgbClr val="434343"/>
              </a:buClr>
              <a:buSzPts val="1500"/>
              <a:buFont typeface="Roboto"/>
              <a:buChar char="●"/>
            </a:pPr>
            <a:r>
              <a:rPr lang="en-GB" sz="1500">
                <a:solidFill>
                  <a:srgbClr val="434343"/>
                </a:solidFill>
              </a:rPr>
              <a:t>Why sustainability?</a:t>
            </a:r>
            <a:endParaRPr sz="1500">
              <a:solidFill>
                <a:srgbClr val="434343"/>
              </a:solidFill>
            </a:endParaRPr>
          </a:p>
          <a:p>
            <a:pPr indent="0" lvl="0" marL="457200" rtl="0" algn="l">
              <a:spcBef>
                <a:spcPts val="0"/>
              </a:spcBef>
              <a:spcAft>
                <a:spcPts val="0"/>
              </a:spcAft>
              <a:buNone/>
            </a:pPr>
            <a:r>
              <a:t/>
            </a:r>
            <a:endParaRPr sz="1500">
              <a:solidFill>
                <a:srgbClr val="434343"/>
              </a:solidFill>
            </a:endParaRPr>
          </a:p>
          <a:p>
            <a:pPr indent="0" lvl="0" marL="457200" rtl="0" algn="l">
              <a:spcBef>
                <a:spcPts val="0"/>
              </a:spcBef>
              <a:spcAft>
                <a:spcPts val="0"/>
              </a:spcAft>
              <a:buNone/>
            </a:pPr>
            <a:r>
              <a:t/>
            </a:r>
            <a:endParaRPr sz="1500">
              <a:solidFill>
                <a:srgbClr val="434343"/>
              </a:solidFill>
            </a:endParaRPr>
          </a:p>
          <a:p>
            <a:pPr indent="-323850" lvl="0" marL="457200" rtl="0" algn="l">
              <a:spcBef>
                <a:spcPts val="0"/>
              </a:spcBef>
              <a:spcAft>
                <a:spcPts val="0"/>
              </a:spcAft>
              <a:buClr>
                <a:srgbClr val="434343"/>
              </a:buClr>
              <a:buSzPts val="1500"/>
              <a:buFont typeface="Roboto"/>
              <a:buChar char="●"/>
            </a:pPr>
            <a:r>
              <a:rPr lang="en-GB" sz="1500">
                <a:solidFill>
                  <a:srgbClr val="434343"/>
                </a:solidFill>
              </a:rPr>
              <a:t>What has been done?</a:t>
            </a:r>
            <a:endParaRPr sz="1500">
              <a:solidFill>
                <a:srgbClr val="434343"/>
              </a:solidFill>
            </a:endParaRPr>
          </a:p>
          <a:p>
            <a:pPr indent="0" lvl="0" marL="0" rtl="0" algn="l">
              <a:lnSpc>
                <a:spcPct val="115000"/>
              </a:lnSpc>
              <a:spcBef>
                <a:spcPts val="0"/>
              </a:spcBef>
              <a:spcAft>
                <a:spcPts val="0"/>
              </a:spcAft>
              <a:buNone/>
            </a:pPr>
            <a:r>
              <a:t/>
            </a:r>
            <a:endParaRPr sz="1500">
              <a:solidFill>
                <a:srgbClr val="434343"/>
              </a:solidFill>
            </a:endParaRPr>
          </a:p>
          <a:p>
            <a:pPr indent="0" lvl="0" marL="0" rtl="0" algn="l">
              <a:lnSpc>
                <a:spcPct val="115000"/>
              </a:lnSpc>
              <a:spcBef>
                <a:spcPts val="0"/>
              </a:spcBef>
              <a:spcAft>
                <a:spcPts val="0"/>
              </a:spcAft>
              <a:buNone/>
            </a:pPr>
            <a:r>
              <a:t/>
            </a:r>
            <a:endParaRPr sz="1500">
              <a:solidFill>
                <a:srgbClr val="434343"/>
              </a:solidFill>
            </a:endParaRPr>
          </a:p>
          <a:p>
            <a:pPr indent="-323850" lvl="0" marL="457200" rtl="0" algn="l">
              <a:lnSpc>
                <a:spcPct val="115000"/>
              </a:lnSpc>
              <a:spcBef>
                <a:spcPts val="0"/>
              </a:spcBef>
              <a:spcAft>
                <a:spcPts val="0"/>
              </a:spcAft>
              <a:buClr>
                <a:srgbClr val="434343"/>
              </a:buClr>
              <a:buSzPts val="1500"/>
              <a:buFont typeface="Roboto"/>
              <a:buChar char="●"/>
            </a:pPr>
            <a:r>
              <a:rPr lang="en-GB" sz="1500">
                <a:solidFill>
                  <a:srgbClr val="434343"/>
                </a:solidFill>
              </a:rPr>
              <a:t>Focusing on spreading awareness and empowering people on an individual level</a:t>
            </a:r>
            <a:endParaRPr sz="1500">
              <a:solidFill>
                <a:srgbClr val="434343"/>
              </a:solidFill>
            </a:endParaRPr>
          </a:p>
          <a:p>
            <a:pPr indent="0" lvl="0" marL="457200" rtl="0" algn="l">
              <a:lnSpc>
                <a:spcPct val="115000"/>
              </a:lnSpc>
              <a:spcBef>
                <a:spcPts val="0"/>
              </a:spcBef>
              <a:spcAft>
                <a:spcPts val="0"/>
              </a:spcAft>
              <a:buNone/>
            </a:pPr>
            <a:r>
              <a:t/>
            </a:r>
            <a:endParaRPr sz="1500">
              <a:solidFill>
                <a:srgbClr val="434343"/>
              </a:solidFill>
            </a:endParaRPr>
          </a:p>
          <a:p>
            <a:pPr indent="0" lvl="0" marL="457200" rtl="0" algn="l">
              <a:lnSpc>
                <a:spcPct val="115000"/>
              </a:lnSpc>
              <a:spcBef>
                <a:spcPts val="0"/>
              </a:spcBef>
              <a:spcAft>
                <a:spcPts val="0"/>
              </a:spcAft>
              <a:buNone/>
            </a:pPr>
            <a:r>
              <a:t/>
            </a:r>
            <a:endParaRPr sz="1500">
              <a:solidFill>
                <a:srgbClr val="434343"/>
              </a:solidFill>
            </a:endParaRPr>
          </a:p>
          <a:p>
            <a:pPr indent="-323850" lvl="0" marL="457200" rtl="0" algn="l">
              <a:lnSpc>
                <a:spcPct val="115000"/>
              </a:lnSpc>
              <a:spcBef>
                <a:spcPts val="0"/>
              </a:spcBef>
              <a:spcAft>
                <a:spcPts val="0"/>
              </a:spcAft>
              <a:buClr>
                <a:srgbClr val="434343"/>
              </a:buClr>
              <a:buSzPts val="1500"/>
              <a:buFont typeface="Roboto"/>
              <a:buChar char="●"/>
            </a:pPr>
            <a:r>
              <a:rPr lang="en-GB" sz="1500">
                <a:solidFill>
                  <a:srgbClr val="434343"/>
                </a:solidFill>
              </a:rPr>
              <a:t>Using technology to teach knowledge and skills</a:t>
            </a:r>
            <a:endParaRPr sz="1200">
              <a:solidFill>
                <a:srgbClr val="434343"/>
              </a:solidFill>
            </a:endParaRPr>
          </a:p>
        </p:txBody>
      </p:sp>
      <p:grpSp>
        <p:nvGrpSpPr>
          <p:cNvPr id="79" name="Google Shape;79;p14"/>
          <p:cNvGrpSpPr/>
          <p:nvPr/>
        </p:nvGrpSpPr>
        <p:grpSpPr>
          <a:xfrm>
            <a:off x="1614090" y="2021382"/>
            <a:ext cx="1101783" cy="1100720"/>
            <a:chOff x="2201806" y="1976585"/>
            <a:chExt cx="349784" cy="349435"/>
          </a:xfrm>
        </p:grpSpPr>
        <p:sp>
          <p:nvSpPr>
            <p:cNvPr id="80" name="Google Shape;80;p14"/>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93C4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latin typeface="Arial"/>
                <a:ea typeface="Arial"/>
                <a:cs typeface="Arial"/>
                <a:sym typeface="Arial"/>
              </a:endParaRPr>
            </a:p>
          </p:txBody>
        </p:sp>
        <p:sp>
          <p:nvSpPr>
            <p:cNvPr id="81" name="Google Shape;81;p14"/>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93C4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latin typeface="Arial"/>
                <a:ea typeface="Arial"/>
                <a:cs typeface="Arial"/>
                <a:sym typeface="Arial"/>
              </a:endParaRPr>
            </a:p>
          </p:txBody>
        </p:sp>
        <p:sp>
          <p:nvSpPr>
            <p:cNvPr id="82" name="Google Shape;82;p14"/>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93C4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latin typeface="Arial"/>
                <a:ea typeface="Arial"/>
                <a:cs typeface="Arial"/>
                <a:sym typeface="Arial"/>
              </a:endParaRPr>
            </a:p>
          </p:txBody>
        </p:sp>
        <p:sp>
          <p:nvSpPr>
            <p:cNvPr id="83" name="Google Shape;83;p14"/>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93C4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latin typeface="Arial"/>
                <a:ea typeface="Arial"/>
                <a:cs typeface="Arial"/>
                <a:sym typeface="Arial"/>
              </a:endParaRPr>
            </a:p>
          </p:txBody>
        </p:sp>
      </p:grpSp>
      <p:sp>
        <p:nvSpPr>
          <p:cNvPr id="84" name="Google Shape;84;p14"/>
          <p:cNvSpPr txBox="1"/>
          <p:nvPr/>
        </p:nvSpPr>
        <p:spPr>
          <a:xfrm>
            <a:off x="-4625" y="4851000"/>
            <a:ext cx="37602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700">
                <a:solidFill>
                  <a:srgbClr val="D9D9D9"/>
                </a:solidFill>
                <a:latin typeface="Roboto"/>
                <a:ea typeface="Roboto"/>
                <a:cs typeface="Roboto"/>
                <a:sym typeface="Roboto"/>
              </a:rPr>
              <a:t>Icon - FlatIcon</a:t>
            </a:r>
            <a:endParaRPr sz="700">
              <a:solidFill>
                <a:srgbClr val="D9D9D9"/>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3100"/>
              <a:t>What is Gamification?</a:t>
            </a:r>
            <a:endParaRPr sz="3100"/>
          </a:p>
        </p:txBody>
      </p:sp>
      <p:sp>
        <p:nvSpPr>
          <p:cNvPr id="90" name="Google Shape;90;p15"/>
          <p:cNvSpPr txBox="1"/>
          <p:nvPr>
            <p:ph idx="1" type="body"/>
          </p:nvPr>
        </p:nvSpPr>
        <p:spPr>
          <a:xfrm>
            <a:off x="4631068" y="500925"/>
            <a:ext cx="4166400" cy="4098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GB" sz="1500">
                <a:solidFill>
                  <a:srgbClr val="434343"/>
                </a:solidFill>
              </a:rPr>
              <a:t>Gamification</a:t>
            </a:r>
            <a:endParaRPr b="1" sz="1500">
              <a:solidFill>
                <a:srgbClr val="434343"/>
              </a:solidFill>
            </a:endParaRPr>
          </a:p>
          <a:p>
            <a:pPr indent="0" lvl="0" marL="0" rtl="0" algn="l">
              <a:spcBef>
                <a:spcPts val="1200"/>
              </a:spcBef>
              <a:spcAft>
                <a:spcPts val="0"/>
              </a:spcAft>
              <a:buNone/>
            </a:pPr>
            <a:r>
              <a:rPr lang="en-GB">
                <a:solidFill>
                  <a:srgbClr val="434343"/>
                </a:solidFill>
              </a:rPr>
              <a:t>“The use of game design elements in non-gaming contexts.” </a:t>
            </a:r>
            <a:r>
              <a:rPr baseline="30000" lang="en-GB">
                <a:solidFill>
                  <a:srgbClr val="434343"/>
                </a:solidFill>
              </a:rPr>
              <a:t>1</a:t>
            </a:r>
            <a:endParaRPr baseline="30000">
              <a:solidFill>
                <a:srgbClr val="434343"/>
              </a:solidFill>
            </a:endParaRPr>
          </a:p>
          <a:p>
            <a:pPr indent="-304800" lvl="0" marL="457200" rtl="0" algn="l">
              <a:spcBef>
                <a:spcPts val="1200"/>
              </a:spcBef>
              <a:spcAft>
                <a:spcPts val="0"/>
              </a:spcAft>
              <a:buClr>
                <a:srgbClr val="434343"/>
              </a:buClr>
              <a:buSzPts val="1200"/>
              <a:buChar char="●"/>
            </a:pPr>
            <a:r>
              <a:rPr lang="en-GB" sz="1200">
                <a:solidFill>
                  <a:srgbClr val="434343"/>
                </a:solidFill>
              </a:rPr>
              <a:t>e.g. Points accumulation for using public transport</a:t>
            </a:r>
            <a:endParaRPr sz="1200">
              <a:solidFill>
                <a:srgbClr val="434343"/>
              </a:solidFill>
            </a:endParaRPr>
          </a:p>
          <a:p>
            <a:pPr indent="0" lvl="0" marL="0" rtl="0" algn="l">
              <a:spcBef>
                <a:spcPts val="1200"/>
              </a:spcBef>
              <a:spcAft>
                <a:spcPts val="0"/>
              </a:spcAft>
              <a:buNone/>
            </a:pPr>
            <a:r>
              <a:t/>
            </a:r>
            <a:endParaRPr>
              <a:solidFill>
                <a:srgbClr val="434343"/>
              </a:solidFill>
            </a:endParaRPr>
          </a:p>
          <a:p>
            <a:pPr indent="0" lvl="0" marL="0" rtl="0" algn="ctr">
              <a:spcBef>
                <a:spcPts val="1200"/>
              </a:spcBef>
              <a:spcAft>
                <a:spcPts val="0"/>
              </a:spcAft>
              <a:buNone/>
            </a:pPr>
            <a:r>
              <a:rPr b="1" lang="en-GB" sz="1500">
                <a:solidFill>
                  <a:srgbClr val="434343"/>
                </a:solidFill>
              </a:rPr>
              <a:t>Serious Games</a:t>
            </a:r>
            <a:endParaRPr b="1" sz="1500">
              <a:solidFill>
                <a:srgbClr val="434343"/>
              </a:solidFill>
            </a:endParaRPr>
          </a:p>
          <a:p>
            <a:pPr indent="0" lvl="0" marL="0" rtl="0" algn="l">
              <a:spcBef>
                <a:spcPts val="1200"/>
              </a:spcBef>
              <a:spcAft>
                <a:spcPts val="0"/>
              </a:spcAft>
              <a:buNone/>
            </a:pPr>
            <a:r>
              <a:rPr lang="en-GB">
                <a:solidFill>
                  <a:srgbClr val="434343"/>
                </a:solidFill>
              </a:rPr>
              <a:t>"Games that do not have entertainment, enjoyment, or fun as their primary purpose." </a:t>
            </a:r>
            <a:r>
              <a:rPr baseline="30000" lang="en-GB">
                <a:solidFill>
                  <a:srgbClr val="434343"/>
                </a:solidFill>
              </a:rPr>
              <a:t>2</a:t>
            </a:r>
            <a:endParaRPr baseline="30000">
              <a:solidFill>
                <a:srgbClr val="434343"/>
              </a:solidFill>
            </a:endParaRPr>
          </a:p>
          <a:p>
            <a:pPr indent="-304800" lvl="0" marL="457200" rtl="0" algn="l">
              <a:lnSpc>
                <a:spcPct val="200000"/>
              </a:lnSpc>
              <a:spcBef>
                <a:spcPts val="1200"/>
              </a:spcBef>
              <a:spcAft>
                <a:spcPts val="0"/>
              </a:spcAft>
              <a:buClr>
                <a:srgbClr val="434343"/>
              </a:buClr>
              <a:buSzPts val="1200"/>
              <a:buChar char="●"/>
            </a:pPr>
            <a:r>
              <a:rPr lang="en-GB" sz="1200">
                <a:solidFill>
                  <a:srgbClr val="434343"/>
                </a:solidFill>
              </a:rPr>
              <a:t>Educational</a:t>
            </a:r>
            <a:endParaRPr sz="1200">
              <a:solidFill>
                <a:srgbClr val="434343"/>
              </a:solidFill>
            </a:endParaRPr>
          </a:p>
          <a:p>
            <a:pPr indent="-304800" lvl="0" marL="457200" rtl="0" algn="l">
              <a:lnSpc>
                <a:spcPct val="200000"/>
              </a:lnSpc>
              <a:spcBef>
                <a:spcPts val="0"/>
              </a:spcBef>
              <a:spcAft>
                <a:spcPts val="0"/>
              </a:spcAft>
              <a:buClr>
                <a:srgbClr val="434343"/>
              </a:buClr>
              <a:buSzPts val="1200"/>
              <a:buChar char="●"/>
            </a:pPr>
            <a:r>
              <a:rPr lang="en-GB" sz="1200">
                <a:solidFill>
                  <a:srgbClr val="434343"/>
                </a:solidFill>
              </a:rPr>
              <a:t>Rewarding</a:t>
            </a:r>
            <a:endParaRPr sz="1200">
              <a:solidFill>
                <a:srgbClr val="434343"/>
              </a:solidFill>
            </a:endParaRPr>
          </a:p>
        </p:txBody>
      </p:sp>
      <p:pic>
        <p:nvPicPr>
          <p:cNvPr id="91" name="Google Shape;91;p15"/>
          <p:cNvPicPr preferRelativeResize="0"/>
          <p:nvPr/>
        </p:nvPicPr>
        <p:blipFill>
          <a:blip r:embed="rId3">
            <a:alphaModFix/>
          </a:blip>
          <a:stretch>
            <a:fillRect/>
          </a:stretch>
        </p:blipFill>
        <p:spPr>
          <a:xfrm>
            <a:off x="-50" y="2180550"/>
            <a:ext cx="4315224" cy="2427307"/>
          </a:xfrm>
          <a:prstGeom prst="rect">
            <a:avLst/>
          </a:prstGeom>
          <a:noFill/>
          <a:ln>
            <a:noFill/>
          </a:ln>
        </p:spPr>
      </p:pic>
      <p:sp>
        <p:nvSpPr>
          <p:cNvPr id="92" name="Google Shape;92;p15"/>
          <p:cNvSpPr txBox="1"/>
          <p:nvPr/>
        </p:nvSpPr>
        <p:spPr>
          <a:xfrm>
            <a:off x="4260425" y="4743300"/>
            <a:ext cx="49077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GB" sz="700">
                <a:solidFill>
                  <a:srgbClr val="666666"/>
                </a:solidFill>
                <a:latin typeface="Roboto"/>
                <a:ea typeface="Roboto"/>
                <a:cs typeface="Roboto"/>
                <a:sym typeface="Roboto"/>
              </a:rPr>
              <a:t>[1] S. Deterding, R. Khaled, L. Nacke and D. Dixon, "Gamification: Toward a definition", 2011.</a:t>
            </a:r>
            <a:endParaRPr sz="700">
              <a:solidFill>
                <a:srgbClr val="666666"/>
              </a:solidFill>
              <a:latin typeface="Roboto"/>
              <a:ea typeface="Roboto"/>
              <a:cs typeface="Roboto"/>
              <a:sym typeface="Roboto"/>
            </a:endParaRPr>
          </a:p>
          <a:p>
            <a:pPr indent="0" lvl="0" marL="0" rtl="0" algn="r">
              <a:spcBef>
                <a:spcPts val="0"/>
              </a:spcBef>
              <a:spcAft>
                <a:spcPts val="0"/>
              </a:spcAft>
              <a:buNone/>
            </a:pPr>
            <a:r>
              <a:rPr lang="en-GB" sz="700">
                <a:solidFill>
                  <a:srgbClr val="666666"/>
                </a:solidFill>
                <a:latin typeface="Roboto"/>
                <a:ea typeface="Roboto"/>
                <a:cs typeface="Roboto"/>
                <a:sym typeface="Roboto"/>
              </a:rPr>
              <a:t>[2] D. R. Michael and S. L. Chen, Serious Games: Games That Educate, Train, and Inform</a:t>
            </a:r>
            <a:endParaRPr sz="700">
              <a:solidFill>
                <a:srgbClr val="666666"/>
              </a:solidFill>
              <a:latin typeface="Roboto"/>
              <a:ea typeface="Roboto"/>
              <a:cs typeface="Roboto"/>
              <a:sym typeface="Roboto"/>
            </a:endParaRPr>
          </a:p>
        </p:txBody>
      </p:sp>
      <p:sp>
        <p:nvSpPr>
          <p:cNvPr id="93" name="Google Shape;93;p15"/>
          <p:cNvSpPr txBox="1"/>
          <p:nvPr/>
        </p:nvSpPr>
        <p:spPr>
          <a:xfrm>
            <a:off x="-50" y="4599525"/>
            <a:ext cx="43005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700">
                <a:solidFill>
                  <a:srgbClr val="D9D9D9"/>
                </a:solidFill>
                <a:latin typeface="Roboto"/>
                <a:ea typeface="Roboto"/>
                <a:cs typeface="Roboto"/>
                <a:sym typeface="Roboto"/>
              </a:rPr>
              <a:t>Sakuna: Of Rice and Ruin (2020) [Video Game]</a:t>
            </a:r>
            <a:endParaRPr sz="700">
              <a:solidFill>
                <a:srgbClr val="D9D9D9"/>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16"/>
          <p:cNvPicPr preferRelativeResize="0"/>
          <p:nvPr/>
        </p:nvPicPr>
        <p:blipFill rotWithShape="1">
          <a:blip r:embed="rId3">
            <a:alphaModFix/>
          </a:blip>
          <a:srcRect b="0" l="3580" r="4853" t="0"/>
          <a:stretch/>
        </p:blipFill>
        <p:spPr>
          <a:xfrm>
            <a:off x="90450" y="1362750"/>
            <a:ext cx="4599032" cy="3439326"/>
          </a:xfrm>
          <a:prstGeom prst="rect">
            <a:avLst/>
          </a:prstGeom>
          <a:noFill/>
          <a:ln>
            <a:noFill/>
          </a:ln>
        </p:spPr>
      </p:pic>
      <p:sp>
        <p:nvSpPr>
          <p:cNvPr id="99" name="Google Shape;99;p16"/>
          <p:cNvSpPr txBox="1"/>
          <p:nvPr/>
        </p:nvSpPr>
        <p:spPr>
          <a:xfrm>
            <a:off x="4153500" y="4743300"/>
            <a:ext cx="49905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GB" sz="700">
                <a:solidFill>
                  <a:srgbClr val="666666"/>
                </a:solidFill>
                <a:latin typeface="Roboto"/>
                <a:ea typeface="Roboto"/>
                <a:cs typeface="Roboto"/>
                <a:sym typeface="Roboto"/>
              </a:rPr>
              <a:t>T. Ouariachi, M. Olvera-Lobo, J. Gutiérrez-Pérez and E. Maibach, "A framework for climate change engagement through video games", Environmental Education Research, vol. 25, no. 5, pp. 701-716, 2018.</a:t>
            </a:r>
            <a:endParaRPr sz="700">
              <a:solidFill>
                <a:srgbClr val="666666"/>
              </a:solidFill>
              <a:latin typeface="Roboto"/>
              <a:ea typeface="Roboto"/>
              <a:cs typeface="Roboto"/>
              <a:sym typeface="Roboto"/>
            </a:endParaRPr>
          </a:p>
        </p:txBody>
      </p:sp>
      <p:sp>
        <p:nvSpPr>
          <p:cNvPr id="100" name="Google Shape;100;p16"/>
          <p:cNvSpPr txBox="1"/>
          <p:nvPr/>
        </p:nvSpPr>
        <p:spPr>
          <a:xfrm>
            <a:off x="4813675" y="1656413"/>
            <a:ext cx="4249200" cy="255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a:solidFill>
                  <a:srgbClr val="434343"/>
                </a:solidFill>
                <a:latin typeface="Roboto"/>
                <a:ea typeface="Roboto"/>
                <a:cs typeface="Roboto"/>
                <a:sym typeface="Roboto"/>
              </a:rPr>
              <a:t>Cognitive engagement: </a:t>
            </a:r>
            <a:r>
              <a:rPr lang="en-GB">
                <a:solidFill>
                  <a:srgbClr val="434343"/>
                </a:solidFill>
                <a:latin typeface="Roboto"/>
                <a:ea typeface="Roboto"/>
                <a:cs typeface="Roboto"/>
                <a:sym typeface="Roboto"/>
              </a:rPr>
              <a:t>Challenging the player’s mind through learning</a:t>
            </a:r>
            <a:endParaRPr>
              <a:solidFill>
                <a:srgbClr val="434343"/>
              </a:solidFill>
              <a:latin typeface="Roboto"/>
              <a:ea typeface="Roboto"/>
              <a:cs typeface="Roboto"/>
              <a:sym typeface="Roboto"/>
            </a:endParaRPr>
          </a:p>
          <a:p>
            <a:pPr indent="0" lvl="0" marL="0" rtl="0" algn="l">
              <a:spcBef>
                <a:spcPts val="0"/>
              </a:spcBef>
              <a:spcAft>
                <a:spcPts val="0"/>
              </a:spcAft>
              <a:buNone/>
            </a:pPr>
            <a:r>
              <a:t/>
            </a:r>
            <a:endParaRPr>
              <a:solidFill>
                <a:srgbClr val="434343"/>
              </a:solidFill>
              <a:latin typeface="Roboto"/>
              <a:ea typeface="Roboto"/>
              <a:cs typeface="Roboto"/>
              <a:sym typeface="Roboto"/>
            </a:endParaRPr>
          </a:p>
          <a:p>
            <a:pPr indent="0" lvl="0" marL="0" rtl="0" algn="l">
              <a:spcBef>
                <a:spcPts val="0"/>
              </a:spcBef>
              <a:spcAft>
                <a:spcPts val="0"/>
              </a:spcAft>
              <a:buNone/>
            </a:pPr>
            <a:r>
              <a:t/>
            </a:r>
            <a:endParaRPr>
              <a:solidFill>
                <a:srgbClr val="434343"/>
              </a:solidFill>
              <a:latin typeface="Roboto"/>
              <a:ea typeface="Roboto"/>
              <a:cs typeface="Roboto"/>
              <a:sym typeface="Roboto"/>
            </a:endParaRPr>
          </a:p>
          <a:p>
            <a:pPr indent="0" lvl="0" marL="0" rtl="0" algn="l">
              <a:spcBef>
                <a:spcPts val="0"/>
              </a:spcBef>
              <a:spcAft>
                <a:spcPts val="0"/>
              </a:spcAft>
              <a:buNone/>
            </a:pPr>
            <a:r>
              <a:rPr b="1" lang="en-GB">
                <a:solidFill>
                  <a:srgbClr val="434343"/>
                </a:solidFill>
                <a:latin typeface="Roboto"/>
                <a:ea typeface="Roboto"/>
                <a:cs typeface="Roboto"/>
                <a:sym typeface="Roboto"/>
              </a:rPr>
              <a:t>Emotional engagement:</a:t>
            </a:r>
            <a:r>
              <a:rPr lang="en-GB">
                <a:solidFill>
                  <a:srgbClr val="434343"/>
                </a:solidFill>
                <a:latin typeface="Roboto"/>
                <a:ea typeface="Roboto"/>
                <a:cs typeface="Roboto"/>
                <a:sym typeface="Roboto"/>
              </a:rPr>
              <a:t> Invoking the player’s feeling towards the problem and connection to personal experiences</a:t>
            </a:r>
            <a:endParaRPr>
              <a:solidFill>
                <a:srgbClr val="434343"/>
              </a:solidFill>
              <a:latin typeface="Roboto"/>
              <a:ea typeface="Roboto"/>
              <a:cs typeface="Roboto"/>
              <a:sym typeface="Roboto"/>
            </a:endParaRPr>
          </a:p>
          <a:p>
            <a:pPr indent="0" lvl="0" marL="0" rtl="0" algn="l">
              <a:spcBef>
                <a:spcPts val="0"/>
              </a:spcBef>
              <a:spcAft>
                <a:spcPts val="0"/>
              </a:spcAft>
              <a:buNone/>
            </a:pPr>
            <a:r>
              <a:t/>
            </a:r>
            <a:endParaRPr>
              <a:solidFill>
                <a:srgbClr val="434343"/>
              </a:solidFill>
              <a:latin typeface="Roboto"/>
              <a:ea typeface="Roboto"/>
              <a:cs typeface="Roboto"/>
              <a:sym typeface="Roboto"/>
            </a:endParaRPr>
          </a:p>
          <a:p>
            <a:pPr indent="0" lvl="0" marL="0" rtl="0" algn="l">
              <a:spcBef>
                <a:spcPts val="0"/>
              </a:spcBef>
              <a:spcAft>
                <a:spcPts val="0"/>
              </a:spcAft>
              <a:buNone/>
            </a:pPr>
            <a:r>
              <a:t/>
            </a:r>
            <a:endParaRPr>
              <a:solidFill>
                <a:srgbClr val="434343"/>
              </a:solidFill>
              <a:latin typeface="Roboto"/>
              <a:ea typeface="Roboto"/>
              <a:cs typeface="Roboto"/>
              <a:sym typeface="Roboto"/>
            </a:endParaRPr>
          </a:p>
          <a:p>
            <a:pPr indent="0" lvl="0" marL="0" rtl="0" algn="l">
              <a:spcBef>
                <a:spcPts val="0"/>
              </a:spcBef>
              <a:spcAft>
                <a:spcPts val="0"/>
              </a:spcAft>
              <a:buNone/>
            </a:pPr>
            <a:r>
              <a:rPr b="1" lang="en-GB">
                <a:solidFill>
                  <a:srgbClr val="434343"/>
                </a:solidFill>
                <a:latin typeface="Roboto"/>
                <a:ea typeface="Roboto"/>
                <a:cs typeface="Roboto"/>
                <a:sym typeface="Roboto"/>
              </a:rPr>
              <a:t>Behavioural engagement:</a:t>
            </a:r>
            <a:r>
              <a:rPr lang="en-GB">
                <a:solidFill>
                  <a:srgbClr val="434343"/>
                </a:solidFill>
                <a:latin typeface="Roboto"/>
                <a:ea typeface="Roboto"/>
                <a:cs typeface="Roboto"/>
                <a:sym typeface="Roboto"/>
              </a:rPr>
              <a:t> Encouraging behavioural changes through empowerment or social pressure</a:t>
            </a:r>
            <a:endParaRPr>
              <a:solidFill>
                <a:srgbClr val="434343"/>
              </a:solidFill>
              <a:latin typeface="Roboto"/>
              <a:ea typeface="Roboto"/>
              <a:cs typeface="Roboto"/>
              <a:sym typeface="Roboto"/>
            </a:endParaRPr>
          </a:p>
        </p:txBody>
      </p:sp>
      <p:sp>
        <p:nvSpPr>
          <p:cNvPr id="101" name="Google Shape;101;p1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Games Framework</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7"/>
          <p:cNvSpPr/>
          <p:nvPr/>
        </p:nvSpPr>
        <p:spPr>
          <a:xfrm>
            <a:off x="446807" y="1916238"/>
            <a:ext cx="937500" cy="937500"/>
          </a:xfrm>
          <a:prstGeom prst="ellipse">
            <a:avLst/>
          </a:prstGeom>
          <a:solidFill>
            <a:srgbClr val="FFAB4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17"/>
          <p:cNvSpPr txBox="1"/>
          <p:nvPr>
            <p:ph type="title"/>
          </p:nvPr>
        </p:nvSpPr>
        <p:spPr>
          <a:xfrm>
            <a:off x="774300" y="332050"/>
            <a:ext cx="7595400" cy="7560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sz="3000"/>
              <a:t>Applying the Gamification Framework</a:t>
            </a:r>
            <a:endParaRPr sz="3000"/>
          </a:p>
        </p:txBody>
      </p:sp>
      <p:sp>
        <p:nvSpPr>
          <p:cNvPr id="108" name="Google Shape;108;p17"/>
          <p:cNvSpPr txBox="1"/>
          <p:nvPr/>
        </p:nvSpPr>
        <p:spPr>
          <a:xfrm>
            <a:off x="17513" y="2969073"/>
            <a:ext cx="1796100" cy="12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Montserrat"/>
                <a:ea typeface="Montserrat"/>
                <a:cs typeface="Montserrat"/>
                <a:sym typeface="Montserrat"/>
              </a:rPr>
              <a:t>Credible knowledge </a:t>
            </a:r>
            <a:endParaRPr b="1" sz="1600">
              <a:solidFill>
                <a:srgbClr val="FFFFFF"/>
              </a:solidFill>
              <a:latin typeface="Montserrat"/>
              <a:ea typeface="Montserrat"/>
              <a:cs typeface="Montserrat"/>
              <a:sym typeface="Montserrat"/>
            </a:endParaRPr>
          </a:p>
          <a:p>
            <a:pPr indent="0" lvl="0" marL="0" rtl="0" algn="ctr">
              <a:spcBef>
                <a:spcPts val="0"/>
              </a:spcBef>
              <a:spcAft>
                <a:spcPts val="0"/>
              </a:spcAft>
              <a:buNone/>
            </a:pPr>
            <a:r>
              <a:t/>
            </a:r>
            <a:endParaRPr sz="1600">
              <a:solidFill>
                <a:srgbClr val="FFFFFF"/>
              </a:solidFill>
              <a:latin typeface="Montserrat"/>
              <a:ea typeface="Montserrat"/>
              <a:cs typeface="Montserrat"/>
              <a:sym typeface="Montserrat"/>
            </a:endParaRPr>
          </a:p>
        </p:txBody>
      </p:sp>
      <p:sp>
        <p:nvSpPr>
          <p:cNvPr id="109" name="Google Shape;109;p17"/>
          <p:cNvSpPr/>
          <p:nvPr/>
        </p:nvSpPr>
        <p:spPr>
          <a:xfrm>
            <a:off x="2188268" y="1916250"/>
            <a:ext cx="937500" cy="937500"/>
          </a:xfrm>
          <a:prstGeom prst="ellipse">
            <a:avLst/>
          </a:prstGeom>
          <a:solidFill>
            <a:srgbClr val="FFAB4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17"/>
          <p:cNvSpPr/>
          <p:nvPr/>
        </p:nvSpPr>
        <p:spPr>
          <a:xfrm>
            <a:off x="588150" y="2155276"/>
            <a:ext cx="654835" cy="533642"/>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17"/>
          <p:cNvSpPr txBox="1"/>
          <p:nvPr/>
        </p:nvSpPr>
        <p:spPr>
          <a:xfrm>
            <a:off x="1821592" y="2969084"/>
            <a:ext cx="1796100" cy="12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Montserrat"/>
                <a:ea typeface="Montserrat"/>
                <a:cs typeface="Montserrat"/>
                <a:sym typeface="Montserrat"/>
              </a:rPr>
              <a:t>Experiential learning</a:t>
            </a:r>
            <a:endParaRPr b="1" sz="1600">
              <a:solidFill>
                <a:srgbClr val="FFFFFF"/>
              </a:solidFill>
              <a:latin typeface="Montserrat"/>
              <a:ea typeface="Montserrat"/>
              <a:cs typeface="Montserrat"/>
              <a:sym typeface="Montserrat"/>
            </a:endParaRPr>
          </a:p>
          <a:p>
            <a:pPr indent="0" lvl="0" marL="0" rtl="0" algn="ctr">
              <a:spcBef>
                <a:spcPts val="0"/>
              </a:spcBef>
              <a:spcAft>
                <a:spcPts val="0"/>
              </a:spcAft>
              <a:buNone/>
            </a:pPr>
            <a:r>
              <a:t/>
            </a:r>
            <a:endParaRPr b="1" sz="1600">
              <a:solidFill>
                <a:srgbClr val="FFFFFF"/>
              </a:solidFill>
              <a:latin typeface="Montserrat"/>
              <a:ea typeface="Montserrat"/>
              <a:cs typeface="Montserrat"/>
              <a:sym typeface="Montserrat"/>
            </a:endParaRPr>
          </a:p>
          <a:p>
            <a:pPr indent="0" lvl="0" marL="0" rtl="0" algn="ctr">
              <a:spcBef>
                <a:spcPts val="0"/>
              </a:spcBef>
              <a:spcAft>
                <a:spcPts val="0"/>
              </a:spcAft>
              <a:buNone/>
            </a:pPr>
            <a:r>
              <a:t/>
            </a:r>
            <a:endParaRPr b="1" sz="1600">
              <a:solidFill>
                <a:srgbClr val="FFFFFF"/>
              </a:solidFill>
              <a:latin typeface="Montserrat"/>
              <a:ea typeface="Montserrat"/>
              <a:cs typeface="Montserrat"/>
              <a:sym typeface="Montserrat"/>
            </a:endParaRPr>
          </a:p>
        </p:txBody>
      </p:sp>
      <p:sp>
        <p:nvSpPr>
          <p:cNvPr id="112" name="Google Shape;112;p17"/>
          <p:cNvSpPr txBox="1"/>
          <p:nvPr/>
        </p:nvSpPr>
        <p:spPr>
          <a:xfrm>
            <a:off x="7265987" y="2969084"/>
            <a:ext cx="1796100" cy="12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Montserrat"/>
                <a:ea typeface="Montserrat"/>
                <a:cs typeface="Montserrat"/>
                <a:sym typeface="Montserrat"/>
              </a:rPr>
              <a:t>Social Interaction</a:t>
            </a:r>
            <a:endParaRPr b="1" sz="1600">
              <a:solidFill>
                <a:srgbClr val="FFFFFF"/>
              </a:solidFill>
              <a:latin typeface="Montserrat"/>
              <a:ea typeface="Montserrat"/>
              <a:cs typeface="Montserrat"/>
              <a:sym typeface="Montserrat"/>
            </a:endParaRPr>
          </a:p>
        </p:txBody>
      </p:sp>
      <p:sp>
        <p:nvSpPr>
          <p:cNvPr id="113" name="Google Shape;113;p17"/>
          <p:cNvSpPr/>
          <p:nvPr/>
        </p:nvSpPr>
        <p:spPr>
          <a:xfrm>
            <a:off x="7695391" y="1916250"/>
            <a:ext cx="937500" cy="937500"/>
          </a:xfrm>
          <a:prstGeom prst="ellipse">
            <a:avLst/>
          </a:prstGeom>
          <a:solidFill>
            <a:srgbClr val="FFAB4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17"/>
          <p:cNvSpPr/>
          <p:nvPr/>
        </p:nvSpPr>
        <p:spPr>
          <a:xfrm>
            <a:off x="5891303" y="1916238"/>
            <a:ext cx="937500" cy="937500"/>
          </a:xfrm>
          <a:prstGeom prst="ellipse">
            <a:avLst/>
          </a:prstGeom>
          <a:solidFill>
            <a:srgbClr val="FFAB4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17"/>
          <p:cNvSpPr txBox="1"/>
          <p:nvPr/>
        </p:nvSpPr>
        <p:spPr>
          <a:xfrm>
            <a:off x="5461896" y="2969086"/>
            <a:ext cx="1796100" cy="12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chemeClr val="lt1"/>
                </a:solidFill>
                <a:latin typeface="Montserrat"/>
                <a:ea typeface="Montserrat"/>
                <a:cs typeface="Montserrat"/>
                <a:sym typeface="Montserrat"/>
              </a:rPr>
              <a:t>R</a:t>
            </a:r>
            <a:r>
              <a:rPr b="1" lang="en-GB" sz="1600">
                <a:solidFill>
                  <a:schemeClr val="lt1"/>
                </a:solidFill>
                <a:latin typeface="Montserrat"/>
                <a:ea typeface="Montserrat"/>
                <a:cs typeface="Montserrat"/>
                <a:sym typeface="Montserrat"/>
              </a:rPr>
              <a:t>ewards driven</a:t>
            </a:r>
            <a:endParaRPr b="1" sz="1600">
              <a:solidFill>
                <a:schemeClr val="lt1"/>
              </a:solidFill>
              <a:latin typeface="Montserrat"/>
              <a:ea typeface="Montserrat"/>
              <a:cs typeface="Montserrat"/>
              <a:sym typeface="Montserrat"/>
            </a:endParaRPr>
          </a:p>
          <a:p>
            <a:pPr indent="0" lvl="0" marL="0" rtl="0" algn="ctr">
              <a:spcBef>
                <a:spcPts val="0"/>
              </a:spcBef>
              <a:spcAft>
                <a:spcPts val="0"/>
              </a:spcAft>
              <a:buNone/>
            </a:pPr>
            <a:r>
              <a:t/>
            </a:r>
            <a:endParaRPr b="1" sz="1600">
              <a:solidFill>
                <a:srgbClr val="FFFFFF"/>
              </a:solidFill>
              <a:latin typeface="Montserrat"/>
              <a:ea typeface="Montserrat"/>
              <a:cs typeface="Montserrat"/>
              <a:sym typeface="Montserrat"/>
            </a:endParaRPr>
          </a:p>
        </p:txBody>
      </p:sp>
      <p:grpSp>
        <p:nvGrpSpPr>
          <p:cNvPr id="116" name="Google Shape;116;p17"/>
          <p:cNvGrpSpPr/>
          <p:nvPr/>
        </p:nvGrpSpPr>
        <p:grpSpPr>
          <a:xfrm>
            <a:off x="6071357" y="2118081"/>
            <a:ext cx="577268" cy="608038"/>
            <a:chOff x="870939" y="1975821"/>
            <a:chExt cx="332375" cy="350071"/>
          </a:xfrm>
        </p:grpSpPr>
        <p:sp>
          <p:nvSpPr>
            <p:cNvPr id="117" name="Google Shape;117;p17"/>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17"/>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17"/>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17"/>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1" name="Google Shape;121;p17"/>
          <p:cNvGrpSpPr/>
          <p:nvPr/>
        </p:nvGrpSpPr>
        <p:grpSpPr>
          <a:xfrm>
            <a:off x="7875650" y="2155294"/>
            <a:ext cx="577277" cy="533655"/>
            <a:chOff x="7384751" y="4147984"/>
            <a:chExt cx="380012" cy="351274"/>
          </a:xfrm>
        </p:grpSpPr>
        <p:sp>
          <p:nvSpPr>
            <p:cNvPr id="122" name="Google Shape;122;p17"/>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17"/>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17"/>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17"/>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17"/>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7" name="Google Shape;127;p17"/>
          <p:cNvSpPr/>
          <p:nvPr/>
        </p:nvSpPr>
        <p:spPr>
          <a:xfrm>
            <a:off x="4071043" y="1916250"/>
            <a:ext cx="937500" cy="937500"/>
          </a:xfrm>
          <a:prstGeom prst="ellipse">
            <a:avLst/>
          </a:prstGeom>
          <a:solidFill>
            <a:srgbClr val="FFAB4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8" name="Google Shape;128;p17"/>
          <p:cNvGrpSpPr/>
          <p:nvPr/>
        </p:nvGrpSpPr>
        <p:grpSpPr>
          <a:xfrm>
            <a:off x="4251163" y="2075739"/>
            <a:ext cx="577273" cy="618510"/>
            <a:chOff x="4149138" y="4121151"/>
            <a:chExt cx="344065" cy="368644"/>
          </a:xfrm>
        </p:grpSpPr>
        <p:sp>
          <p:nvSpPr>
            <p:cNvPr id="129" name="Google Shape;129;p17"/>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17"/>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17"/>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17"/>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17"/>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17"/>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17"/>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17"/>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17"/>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17"/>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17"/>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17"/>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1" name="Google Shape;141;p17"/>
          <p:cNvSpPr txBox="1"/>
          <p:nvPr/>
        </p:nvSpPr>
        <p:spPr>
          <a:xfrm>
            <a:off x="3641742" y="2969084"/>
            <a:ext cx="1796100" cy="12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Montserrat"/>
                <a:ea typeface="Montserrat"/>
                <a:cs typeface="Montserrat"/>
                <a:sym typeface="Montserrat"/>
              </a:rPr>
              <a:t>Simulating</a:t>
            </a:r>
            <a:endParaRPr b="1" sz="1600">
              <a:solidFill>
                <a:srgbClr val="FFFFFF"/>
              </a:solidFill>
              <a:latin typeface="Montserrat"/>
              <a:ea typeface="Montserrat"/>
              <a:cs typeface="Montserrat"/>
              <a:sym typeface="Montserrat"/>
            </a:endParaRPr>
          </a:p>
        </p:txBody>
      </p:sp>
      <p:sp>
        <p:nvSpPr>
          <p:cNvPr id="142" name="Google Shape;142;p17"/>
          <p:cNvSpPr txBox="1"/>
          <p:nvPr/>
        </p:nvSpPr>
        <p:spPr>
          <a:xfrm>
            <a:off x="-4625" y="4851000"/>
            <a:ext cx="37602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700">
                <a:solidFill>
                  <a:srgbClr val="D9D9D9"/>
                </a:solidFill>
                <a:latin typeface="Roboto"/>
                <a:ea typeface="Roboto"/>
                <a:cs typeface="Roboto"/>
                <a:sym typeface="Roboto"/>
              </a:rPr>
              <a:t>Icons - FlatIcon</a:t>
            </a:r>
            <a:endParaRPr sz="700">
              <a:solidFill>
                <a:srgbClr val="D9D9D9"/>
              </a:solidFill>
              <a:latin typeface="Roboto"/>
              <a:ea typeface="Roboto"/>
              <a:cs typeface="Roboto"/>
              <a:sym typeface="Roboto"/>
            </a:endParaRPr>
          </a:p>
        </p:txBody>
      </p:sp>
      <p:grpSp>
        <p:nvGrpSpPr>
          <p:cNvPr id="143" name="Google Shape;143;p17"/>
          <p:cNvGrpSpPr/>
          <p:nvPr/>
        </p:nvGrpSpPr>
        <p:grpSpPr>
          <a:xfrm>
            <a:off x="2400063" y="2144583"/>
            <a:ext cx="513881" cy="480825"/>
            <a:chOff x="3950316" y="3820307"/>
            <a:chExt cx="369805" cy="353782"/>
          </a:xfrm>
        </p:grpSpPr>
        <p:sp>
          <p:nvSpPr>
            <p:cNvPr id="144" name="Google Shape;144;p17"/>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latin typeface="Arial"/>
                <a:ea typeface="Arial"/>
                <a:cs typeface="Arial"/>
                <a:sym typeface="Arial"/>
              </a:endParaRPr>
            </a:p>
          </p:txBody>
        </p:sp>
        <p:sp>
          <p:nvSpPr>
            <p:cNvPr id="145" name="Google Shape;145;p17"/>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latin typeface="Arial"/>
                <a:ea typeface="Arial"/>
                <a:cs typeface="Arial"/>
                <a:sym typeface="Arial"/>
              </a:endParaRPr>
            </a:p>
          </p:txBody>
        </p:sp>
        <p:sp>
          <p:nvSpPr>
            <p:cNvPr id="146" name="Google Shape;146;p17"/>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latin typeface="Arial"/>
                <a:ea typeface="Arial"/>
                <a:cs typeface="Arial"/>
                <a:sym typeface="Arial"/>
              </a:endParaRPr>
            </a:p>
          </p:txBody>
        </p:sp>
        <p:sp>
          <p:nvSpPr>
            <p:cNvPr id="147" name="Google Shape;147;p17"/>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8"/>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Literature Review (1)</a:t>
            </a:r>
            <a:endParaRPr/>
          </a:p>
        </p:txBody>
      </p:sp>
      <p:sp>
        <p:nvSpPr>
          <p:cNvPr id="153" name="Google Shape;153;p18"/>
          <p:cNvSpPr txBox="1"/>
          <p:nvPr>
            <p:ph idx="1" type="body"/>
          </p:nvPr>
        </p:nvSpPr>
        <p:spPr>
          <a:xfrm>
            <a:off x="311725" y="1441800"/>
            <a:ext cx="4260300" cy="3076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500" u="sng">
                <a:solidFill>
                  <a:srgbClr val="434343"/>
                </a:solidFill>
              </a:rPr>
              <a:t>Points Accumulation Application</a:t>
            </a:r>
            <a:endParaRPr b="1" sz="1500" u="sng">
              <a:solidFill>
                <a:srgbClr val="434343"/>
              </a:solidFill>
            </a:endParaRPr>
          </a:p>
          <a:p>
            <a:pPr indent="-311150" lvl="0" marL="457200" rtl="0" algn="l">
              <a:lnSpc>
                <a:spcPct val="200000"/>
              </a:lnSpc>
              <a:spcBef>
                <a:spcPts val="1200"/>
              </a:spcBef>
              <a:spcAft>
                <a:spcPts val="0"/>
              </a:spcAft>
              <a:buClr>
                <a:srgbClr val="434343"/>
              </a:buClr>
              <a:buSzPts val="1300"/>
              <a:buChar char="●"/>
            </a:pPr>
            <a:r>
              <a:rPr lang="en-GB">
                <a:solidFill>
                  <a:srgbClr val="434343"/>
                </a:solidFill>
              </a:rPr>
              <a:t>Changing transport behaviours to be sustainable</a:t>
            </a:r>
            <a:endParaRPr>
              <a:solidFill>
                <a:srgbClr val="434343"/>
              </a:solidFill>
            </a:endParaRPr>
          </a:p>
          <a:p>
            <a:pPr indent="-311150" lvl="0" marL="457200" rtl="0" algn="l">
              <a:lnSpc>
                <a:spcPct val="200000"/>
              </a:lnSpc>
              <a:spcBef>
                <a:spcPts val="0"/>
              </a:spcBef>
              <a:spcAft>
                <a:spcPts val="0"/>
              </a:spcAft>
              <a:buClr>
                <a:srgbClr val="434343"/>
              </a:buClr>
              <a:buSzPts val="1300"/>
              <a:buChar char="●"/>
            </a:pPr>
            <a:r>
              <a:rPr lang="en-GB">
                <a:solidFill>
                  <a:srgbClr val="434343"/>
                </a:solidFill>
              </a:rPr>
              <a:t>Sharing of data for agricultural productivity</a:t>
            </a:r>
            <a:endParaRPr>
              <a:solidFill>
                <a:srgbClr val="434343"/>
              </a:solidFill>
            </a:endParaRPr>
          </a:p>
          <a:p>
            <a:pPr indent="-311150" lvl="0" marL="457200" rtl="0" algn="l">
              <a:lnSpc>
                <a:spcPct val="115000"/>
              </a:lnSpc>
              <a:spcBef>
                <a:spcPts val="0"/>
              </a:spcBef>
              <a:spcAft>
                <a:spcPts val="0"/>
              </a:spcAft>
              <a:buClr>
                <a:srgbClr val="434343"/>
              </a:buClr>
              <a:buSzPts val="1300"/>
              <a:buChar char="●"/>
            </a:pPr>
            <a:r>
              <a:rPr lang="en-GB">
                <a:solidFill>
                  <a:srgbClr val="434343"/>
                </a:solidFill>
              </a:rPr>
              <a:t>Data collection for statistics of</a:t>
            </a:r>
            <a:br>
              <a:rPr lang="en-GB">
                <a:solidFill>
                  <a:srgbClr val="434343"/>
                </a:solidFill>
              </a:rPr>
            </a:br>
            <a:r>
              <a:rPr lang="en-GB">
                <a:solidFill>
                  <a:srgbClr val="434343"/>
                </a:solidFill>
              </a:rPr>
              <a:t>agricultural yield</a:t>
            </a:r>
            <a:endParaRPr>
              <a:solidFill>
                <a:srgbClr val="434343"/>
              </a:solidFill>
            </a:endParaRPr>
          </a:p>
        </p:txBody>
      </p:sp>
      <p:pic>
        <p:nvPicPr>
          <p:cNvPr id="154" name="Google Shape;154;p18"/>
          <p:cNvPicPr preferRelativeResize="0"/>
          <p:nvPr/>
        </p:nvPicPr>
        <p:blipFill>
          <a:blip r:embed="rId3">
            <a:alphaModFix/>
          </a:blip>
          <a:stretch>
            <a:fillRect/>
          </a:stretch>
        </p:blipFill>
        <p:spPr>
          <a:xfrm>
            <a:off x="3411325" y="2661600"/>
            <a:ext cx="5655149" cy="2428975"/>
          </a:xfrm>
          <a:prstGeom prst="rect">
            <a:avLst/>
          </a:prstGeom>
          <a:noFill/>
          <a:ln>
            <a:noFill/>
          </a:ln>
        </p:spPr>
      </p:pic>
      <p:sp>
        <p:nvSpPr>
          <p:cNvPr id="155" name="Google Shape;155;p18"/>
          <p:cNvSpPr txBox="1"/>
          <p:nvPr/>
        </p:nvSpPr>
        <p:spPr>
          <a:xfrm>
            <a:off x="0" y="4635600"/>
            <a:ext cx="35601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700">
                <a:solidFill>
                  <a:srgbClr val="666666"/>
                </a:solidFill>
                <a:latin typeface="Roboto"/>
                <a:ea typeface="Roboto"/>
                <a:cs typeface="Roboto"/>
                <a:sym typeface="Roboto"/>
              </a:rPr>
              <a:t>R. Kazhamiakin, A. Marconi, A. Martinelli, M. Pistore and G. Valetto, "A gamification framework for the long-term engagement of smart citizens", 2016 IEEE International Smart Cities Conference (ISC2), 2016. </a:t>
            </a:r>
            <a:endParaRPr sz="700">
              <a:solidFill>
                <a:srgbClr val="666666"/>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9"/>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Literature Review (2)</a:t>
            </a:r>
            <a:endParaRPr/>
          </a:p>
        </p:txBody>
      </p:sp>
      <p:sp>
        <p:nvSpPr>
          <p:cNvPr id="161" name="Google Shape;161;p19"/>
          <p:cNvSpPr txBox="1"/>
          <p:nvPr>
            <p:ph idx="1" type="body"/>
          </p:nvPr>
        </p:nvSpPr>
        <p:spPr>
          <a:xfrm>
            <a:off x="311725" y="1395875"/>
            <a:ext cx="5431500" cy="3076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700" u="sng">
                <a:solidFill>
                  <a:srgbClr val="434343"/>
                </a:solidFill>
              </a:rPr>
              <a:t>Simulation Game</a:t>
            </a:r>
            <a:endParaRPr b="1" sz="1500" u="sng">
              <a:solidFill>
                <a:srgbClr val="434343"/>
              </a:solidFill>
            </a:endParaRPr>
          </a:p>
          <a:p>
            <a:pPr indent="-311150" lvl="0" marL="457200" rtl="0" algn="l">
              <a:lnSpc>
                <a:spcPct val="115000"/>
              </a:lnSpc>
              <a:spcBef>
                <a:spcPts val="1200"/>
              </a:spcBef>
              <a:spcAft>
                <a:spcPts val="0"/>
              </a:spcAft>
              <a:buClr>
                <a:srgbClr val="434343"/>
              </a:buClr>
              <a:buSzPts val="1300"/>
              <a:buChar char="●"/>
            </a:pPr>
            <a:r>
              <a:rPr lang="en-GB">
                <a:solidFill>
                  <a:srgbClr val="434343"/>
                </a:solidFill>
              </a:rPr>
              <a:t>Model of a physical area to see environmental impacts</a:t>
            </a:r>
            <a:endParaRPr>
              <a:solidFill>
                <a:srgbClr val="434343"/>
              </a:solidFill>
            </a:endParaRPr>
          </a:p>
          <a:p>
            <a:pPr indent="-311150" lvl="0" marL="457200" rtl="0" algn="l">
              <a:lnSpc>
                <a:spcPct val="200000"/>
              </a:lnSpc>
              <a:spcBef>
                <a:spcPts val="1000"/>
              </a:spcBef>
              <a:spcAft>
                <a:spcPts val="0"/>
              </a:spcAft>
              <a:buClr>
                <a:srgbClr val="434343"/>
              </a:buClr>
              <a:buSzPts val="1300"/>
              <a:buChar char="●"/>
            </a:pPr>
            <a:r>
              <a:rPr lang="en-GB">
                <a:solidFill>
                  <a:srgbClr val="434343"/>
                </a:solidFill>
              </a:rPr>
              <a:t>Educate and introduce players to farming </a:t>
            </a:r>
            <a:endParaRPr>
              <a:solidFill>
                <a:srgbClr val="434343"/>
              </a:solidFill>
            </a:endParaRPr>
          </a:p>
          <a:p>
            <a:pPr indent="-311150" lvl="1" marL="914400" rtl="0" algn="l">
              <a:lnSpc>
                <a:spcPct val="200000"/>
              </a:lnSpc>
              <a:spcBef>
                <a:spcPts val="0"/>
              </a:spcBef>
              <a:spcAft>
                <a:spcPts val="0"/>
              </a:spcAft>
              <a:buClr>
                <a:srgbClr val="434343"/>
              </a:buClr>
              <a:buSzPts val="1300"/>
              <a:buChar char="○"/>
            </a:pPr>
            <a:r>
              <a:rPr lang="en-GB" sz="1300">
                <a:solidFill>
                  <a:srgbClr val="434343"/>
                </a:solidFill>
              </a:rPr>
              <a:t>Virtual weather system</a:t>
            </a:r>
            <a:endParaRPr sz="1300">
              <a:solidFill>
                <a:srgbClr val="434343"/>
              </a:solidFill>
            </a:endParaRPr>
          </a:p>
        </p:txBody>
      </p:sp>
      <p:pic>
        <p:nvPicPr>
          <p:cNvPr id="162" name="Google Shape;162;p19"/>
          <p:cNvPicPr preferRelativeResize="0"/>
          <p:nvPr/>
        </p:nvPicPr>
        <p:blipFill>
          <a:blip r:embed="rId3">
            <a:alphaModFix/>
          </a:blip>
          <a:stretch>
            <a:fillRect/>
          </a:stretch>
        </p:blipFill>
        <p:spPr>
          <a:xfrm>
            <a:off x="4153800" y="2572556"/>
            <a:ext cx="4901648" cy="2496493"/>
          </a:xfrm>
          <a:prstGeom prst="rect">
            <a:avLst/>
          </a:prstGeom>
          <a:noFill/>
          <a:ln>
            <a:noFill/>
          </a:ln>
        </p:spPr>
      </p:pic>
      <p:sp>
        <p:nvSpPr>
          <p:cNvPr id="163" name="Google Shape;163;p19"/>
          <p:cNvSpPr txBox="1"/>
          <p:nvPr/>
        </p:nvSpPr>
        <p:spPr>
          <a:xfrm>
            <a:off x="0" y="4743300"/>
            <a:ext cx="4153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700">
                <a:solidFill>
                  <a:srgbClr val="666666"/>
                </a:solidFill>
                <a:latin typeface="Roboto"/>
                <a:ea typeface="Roboto"/>
                <a:cs typeface="Roboto"/>
                <a:sym typeface="Roboto"/>
              </a:rPr>
              <a:t>R. Szilágyi, T. Kovács, K. Nagy and L. Várallyai, "Development of Farm simulation application, an example for gamification in higher education", Journal of Agricultural Informatics, vol. 8, no. 2, 2017. </a:t>
            </a:r>
            <a:endParaRPr sz="700">
              <a:solidFill>
                <a:srgbClr val="666666"/>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0"/>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Literature Review (3)</a:t>
            </a:r>
            <a:endParaRPr/>
          </a:p>
        </p:txBody>
      </p:sp>
      <p:sp>
        <p:nvSpPr>
          <p:cNvPr id="169" name="Google Shape;169;p20"/>
          <p:cNvSpPr txBox="1"/>
          <p:nvPr>
            <p:ph idx="1" type="body"/>
          </p:nvPr>
        </p:nvSpPr>
        <p:spPr>
          <a:xfrm>
            <a:off x="311725" y="1415525"/>
            <a:ext cx="4260300" cy="3076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500" u="sng">
                <a:solidFill>
                  <a:srgbClr val="434343"/>
                </a:solidFill>
              </a:rPr>
              <a:t>Role Playing Game</a:t>
            </a:r>
            <a:endParaRPr>
              <a:solidFill>
                <a:srgbClr val="434343"/>
              </a:solidFill>
            </a:endParaRPr>
          </a:p>
          <a:p>
            <a:pPr indent="-311150" lvl="0" marL="457200" rtl="0" algn="l">
              <a:lnSpc>
                <a:spcPct val="115000"/>
              </a:lnSpc>
              <a:spcBef>
                <a:spcPts val="1200"/>
              </a:spcBef>
              <a:spcAft>
                <a:spcPts val="0"/>
              </a:spcAft>
              <a:buClr>
                <a:srgbClr val="434343"/>
              </a:buClr>
              <a:buSzPts val="1300"/>
              <a:buChar char="●"/>
            </a:pPr>
            <a:r>
              <a:rPr lang="en-GB">
                <a:solidFill>
                  <a:srgbClr val="434343"/>
                </a:solidFill>
              </a:rPr>
              <a:t>Understanding sustainable building concepts and practices</a:t>
            </a:r>
            <a:endParaRPr>
              <a:solidFill>
                <a:srgbClr val="434343"/>
              </a:solidFill>
            </a:endParaRPr>
          </a:p>
          <a:p>
            <a:pPr indent="-311150" lvl="0" marL="457200" rtl="0" algn="l">
              <a:spcBef>
                <a:spcPts val="1000"/>
              </a:spcBef>
              <a:spcAft>
                <a:spcPts val="0"/>
              </a:spcAft>
              <a:buClr>
                <a:srgbClr val="434343"/>
              </a:buClr>
              <a:buSzPts val="1300"/>
              <a:buChar char="●"/>
            </a:pPr>
            <a:r>
              <a:rPr lang="en-GB">
                <a:solidFill>
                  <a:srgbClr val="434343"/>
                </a:solidFill>
              </a:rPr>
              <a:t>Story based game that teaches cleaning up the environment and recycling</a:t>
            </a:r>
            <a:endParaRPr>
              <a:solidFill>
                <a:srgbClr val="434343"/>
              </a:solidFill>
            </a:endParaRPr>
          </a:p>
          <a:p>
            <a:pPr indent="0" lvl="0" marL="457200" rtl="0" algn="l">
              <a:lnSpc>
                <a:spcPct val="200000"/>
              </a:lnSpc>
              <a:spcBef>
                <a:spcPts val="1000"/>
              </a:spcBef>
              <a:spcAft>
                <a:spcPts val="1200"/>
              </a:spcAft>
              <a:buNone/>
            </a:pPr>
            <a:r>
              <a:t/>
            </a:r>
            <a:endParaRPr>
              <a:solidFill>
                <a:srgbClr val="434343"/>
              </a:solidFill>
            </a:endParaRPr>
          </a:p>
        </p:txBody>
      </p:sp>
      <p:pic>
        <p:nvPicPr>
          <p:cNvPr id="170" name="Google Shape;170;p20"/>
          <p:cNvPicPr preferRelativeResize="0"/>
          <p:nvPr/>
        </p:nvPicPr>
        <p:blipFill>
          <a:blip r:embed="rId3">
            <a:alphaModFix/>
          </a:blip>
          <a:stretch>
            <a:fillRect/>
          </a:stretch>
        </p:blipFill>
        <p:spPr>
          <a:xfrm>
            <a:off x="5868575" y="3327301"/>
            <a:ext cx="3147449" cy="1750654"/>
          </a:xfrm>
          <a:prstGeom prst="rect">
            <a:avLst/>
          </a:prstGeom>
          <a:noFill/>
          <a:ln>
            <a:noFill/>
          </a:ln>
        </p:spPr>
      </p:pic>
      <p:pic>
        <p:nvPicPr>
          <p:cNvPr id="171" name="Google Shape;171;p20"/>
          <p:cNvPicPr preferRelativeResize="0"/>
          <p:nvPr/>
        </p:nvPicPr>
        <p:blipFill>
          <a:blip r:embed="rId4">
            <a:alphaModFix/>
          </a:blip>
          <a:stretch>
            <a:fillRect/>
          </a:stretch>
        </p:blipFill>
        <p:spPr>
          <a:xfrm>
            <a:off x="5868575" y="1471413"/>
            <a:ext cx="3147451" cy="1736200"/>
          </a:xfrm>
          <a:prstGeom prst="rect">
            <a:avLst/>
          </a:prstGeom>
          <a:noFill/>
          <a:ln>
            <a:noFill/>
          </a:ln>
        </p:spPr>
      </p:pic>
      <p:pic>
        <p:nvPicPr>
          <p:cNvPr id="172" name="Google Shape;172;p20"/>
          <p:cNvPicPr preferRelativeResize="0"/>
          <p:nvPr/>
        </p:nvPicPr>
        <p:blipFill>
          <a:blip r:embed="rId5">
            <a:alphaModFix/>
          </a:blip>
          <a:stretch>
            <a:fillRect/>
          </a:stretch>
        </p:blipFill>
        <p:spPr>
          <a:xfrm>
            <a:off x="2617950" y="3312315"/>
            <a:ext cx="3147449" cy="1780622"/>
          </a:xfrm>
          <a:prstGeom prst="rect">
            <a:avLst/>
          </a:prstGeom>
          <a:noFill/>
          <a:ln>
            <a:noFill/>
          </a:ln>
        </p:spPr>
      </p:pic>
      <p:sp>
        <p:nvSpPr>
          <p:cNvPr id="173" name="Google Shape;173;p20"/>
          <p:cNvSpPr txBox="1"/>
          <p:nvPr/>
        </p:nvSpPr>
        <p:spPr>
          <a:xfrm>
            <a:off x="-25" y="4581900"/>
            <a:ext cx="2697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700">
                <a:solidFill>
                  <a:srgbClr val="666666"/>
                </a:solidFill>
                <a:latin typeface="Roboto"/>
                <a:ea typeface="Roboto"/>
                <a:cs typeface="Roboto"/>
                <a:sym typeface="Roboto"/>
              </a:rPr>
              <a:t>A. Barbosa, P. Pereira, J. Dias and F. Silva, "A New Methodology of Design and Development of Serious Games",</a:t>
            </a:r>
            <a:endParaRPr sz="700">
              <a:solidFill>
                <a:srgbClr val="666666"/>
              </a:solidFill>
              <a:latin typeface="Roboto"/>
              <a:ea typeface="Roboto"/>
              <a:cs typeface="Roboto"/>
              <a:sym typeface="Roboto"/>
            </a:endParaRPr>
          </a:p>
          <a:p>
            <a:pPr indent="0" lvl="0" marL="0" rtl="0" algn="l">
              <a:spcBef>
                <a:spcPts val="0"/>
              </a:spcBef>
              <a:spcAft>
                <a:spcPts val="0"/>
              </a:spcAft>
              <a:buNone/>
            </a:pPr>
            <a:r>
              <a:rPr lang="en-GB" sz="700">
                <a:solidFill>
                  <a:srgbClr val="666666"/>
                </a:solidFill>
                <a:latin typeface="Roboto"/>
                <a:ea typeface="Roboto"/>
                <a:cs typeface="Roboto"/>
                <a:sym typeface="Roboto"/>
              </a:rPr>
              <a:t>International Journal of Computer Games Technology, vol. 2014, pp. 1-8, 2014. </a:t>
            </a:r>
            <a:endParaRPr sz="700">
              <a:solidFill>
                <a:srgbClr val="666666"/>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1"/>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Literature Review Analysis</a:t>
            </a:r>
            <a:endParaRPr/>
          </a:p>
        </p:txBody>
      </p:sp>
      <p:sp>
        <p:nvSpPr>
          <p:cNvPr id="179" name="Google Shape;179;p21"/>
          <p:cNvSpPr txBox="1"/>
          <p:nvPr>
            <p:ph idx="1" type="body"/>
          </p:nvPr>
        </p:nvSpPr>
        <p:spPr>
          <a:xfrm>
            <a:off x="311700" y="1505700"/>
            <a:ext cx="2546400" cy="3398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GB" u="sng">
                <a:solidFill>
                  <a:srgbClr val="434343"/>
                </a:solidFill>
              </a:rPr>
              <a:t>Points Collection Application</a:t>
            </a:r>
            <a:endParaRPr>
              <a:solidFill>
                <a:srgbClr val="434343"/>
              </a:solidFill>
            </a:endParaRPr>
          </a:p>
          <a:p>
            <a:pPr indent="0" lvl="0" marL="0" rtl="0" algn="l">
              <a:spcBef>
                <a:spcPts val="1200"/>
              </a:spcBef>
              <a:spcAft>
                <a:spcPts val="0"/>
              </a:spcAft>
              <a:buNone/>
            </a:pPr>
            <a:r>
              <a:rPr b="1" lang="en-GB">
                <a:solidFill>
                  <a:srgbClr val="434343"/>
                </a:solidFill>
              </a:rPr>
              <a:t>Common</a:t>
            </a:r>
            <a:endParaRPr b="1">
              <a:solidFill>
                <a:srgbClr val="434343"/>
              </a:solidFill>
            </a:endParaRPr>
          </a:p>
          <a:p>
            <a:pPr indent="-311150" lvl="0" marL="457200" rtl="0" algn="l">
              <a:spcBef>
                <a:spcPts val="1200"/>
              </a:spcBef>
              <a:spcAft>
                <a:spcPts val="0"/>
              </a:spcAft>
              <a:buClr>
                <a:srgbClr val="434343"/>
              </a:buClr>
              <a:buSzPts val="1300"/>
              <a:buChar char="●"/>
            </a:pPr>
            <a:r>
              <a:rPr lang="en-GB">
                <a:solidFill>
                  <a:srgbClr val="434343"/>
                </a:solidFill>
              </a:rPr>
              <a:t>Reward driven</a:t>
            </a:r>
            <a:endParaRPr>
              <a:solidFill>
                <a:srgbClr val="434343"/>
              </a:solidFill>
            </a:endParaRPr>
          </a:p>
          <a:p>
            <a:pPr indent="0" lvl="0" marL="0" rtl="0" algn="l">
              <a:spcBef>
                <a:spcPts val="1200"/>
              </a:spcBef>
              <a:spcAft>
                <a:spcPts val="0"/>
              </a:spcAft>
              <a:buNone/>
            </a:pPr>
            <a:r>
              <a:rPr b="1" lang="en-GB">
                <a:solidFill>
                  <a:srgbClr val="434343"/>
                </a:solidFill>
              </a:rPr>
              <a:t>Unique</a:t>
            </a:r>
            <a:endParaRPr b="1">
              <a:solidFill>
                <a:srgbClr val="434343"/>
              </a:solidFill>
            </a:endParaRPr>
          </a:p>
          <a:p>
            <a:pPr indent="-311150" lvl="0" marL="457200" rtl="0" algn="l">
              <a:spcBef>
                <a:spcPts val="1200"/>
              </a:spcBef>
              <a:spcAft>
                <a:spcPts val="0"/>
              </a:spcAft>
              <a:buClr>
                <a:srgbClr val="434343"/>
              </a:buClr>
              <a:buSzPts val="1300"/>
              <a:buChar char="●"/>
            </a:pPr>
            <a:r>
              <a:rPr lang="en-GB">
                <a:solidFill>
                  <a:srgbClr val="434343"/>
                </a:solidFill>
              </a:rPr>
              <a:t>Physical rewards </a:t>
            </a:r>
            <a:br>
              <a:rPr lang="en-GB">
                <a:solidFill>
                  <a:srgbClr val="434343"/>
                </a:solidFill>
              </a:rPr>
            </a:br>
            <a:r>
              <a:rPr lang="en-GB">
                <a:solidFill>
                  <a:srgbClr val="434343"/>
                </a:solidFill>
              </a:rPr>
              <a:t>(e.g. coupons)</a:t>
            </a:r>
            <a:endParaRPr>
              <a:solidFill>
                <a:srgbClr val="434343"/>
              </a:solidFill>
            </a:endParaRPr>
          </a:p>
          <a:p>
            <a:pPr indent="0" lvl="0" marL="0" rtl="0" algn="l">
              <a:spcBef>
                <a:spcPts val="1200"/>
              </a:spcBef>
              <a:spcAft>
                <a:spcPts val="0"/>
              </a:spcAft>
              <a:buNone/>
            </a:pPr>
            <a:r>
              <a:rPr b="1" lang="en-GB">
                <a:solidFill>
                  <a:srgbClr val="434343"/>
                </a:solidFill>
              </a:rPr>
              <a:t>Missing</a:t>
            </a:r>
            <a:endParaRPr b="1">
              <a:solidFill>
                <a:srgbClr val="434343"/>
              </a:solidFill>
            </a:endParaRPr>
          </a:p>
          <a:p>
            <a:pPr indent="-311150" lvl="0" marL="457200" rtl="0" algn="l">
              <a:lnSpc>
                <a:spcPct val="115000"/>
              </a:lnSpc>
              <a:spcBef>
                <a:spcPts val="1200"/>
              </a:spcBef>
              <a:spcAft>
                <a:spcPts val="0"/>
              </a:spcAft>
              <a:buClr>
                <a:srgbClr val="434343"/>
              </a:buClr>
              <a:buSzPts val="1300"/>
              <a:buChar char="●"/>
            </a:pPr>
            <a:r>
              <a:rPr lang="en-GB">
                <a:solidFill>
                  <a:srgbClr val="434343"/>
                </a:solidFill>
              </a:rPr>
              <a:t>Experiential learning</a:t>
            </a:r>
            <a:endParaRPr>
              <a:solidFill>
                <a:srgbClr val="434343"/>
              </a:solidFill>
            </a:endParaRPr>
          </a:p>
          <a:p>
            <a:pPr indent="-311150" lvl="0" marL="457200" rtl="0" algn="l">
              <a:lnSpc>
                <a:spcPct val="115000"/>
              </a:lnSpc>
              <a:spcBef>
                <a:spcPts val="0"/>
              </a:spcBef>
              <a:spcAft>
                <a:spcPts val="0"/>
              </a:spcAft>
              <a:buClr>
                <a:srgbClr val="434343"/>
              </a:buClr>
              <a:buSzPts val="1300"/>
              <a:buChar char="●"/>
            </a:pPr>
            <a:r>
              <a:rPr lang="en-GB">
                <a:solidFill>
                  <a:srgbClr val="434343"/>
                </a:solidFill>
              </a:rPr>
              <a:t>Adapting to real world variables</a:t>
            </a:r>
            <a:endParaRPr>
              <a:solidFill>
                <a:srgbClr val="434343"/>
              </a:solidFill>
            </a:endParaRPr>
          </a:p>
        </p:txBody>
      </p:sp>
      <p:sp>
        <p:nvSpPr>
          <p:cNvPr id="180" name="Google Shape;180;p21"/>
          <p:cNvSpPr txBox="1"/>
          <p:nvPr>
            <p:ph idx="1" type="body"/>
          </p:nvPr>
        </p:nvSpPr>
        <p:spPr>
          <a:xfrm>
            <a:off x="3225000" y="1505700"/>
            <a:ext cx="2546400" cy="3398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GB" u="sng">
                <a:solidFill>
                  <a:srgbClr val="434343"/>
                </a:solidFill>
              </a:rPr>
              <a:t>Simulation Game</a:t>
            </a:r>
            <a:endParaRPr b="1" u="sng">
              <a:solidFill>
                <a:srgbClr val="434343"/>
              </a:solidFill>
            </a:endParaRPr>
          </a:p>
          <a:p>
            <a:pPr indent="0" lvl="0" marL="0" rtl="0" algn="l">
              <a:spcBef>
                <a:spcPts val="1200"/>
              </a:spcBef>
              <a:spcAft>
                <a:spcPts val="0"/>
              </a:spcAft>
              <a:buNone/>
            </a:pPr>
            <a:r>
              <a:rPr b="1" lang="en-GB">
                <a:solidFill>
                  <a:srgbClr val="434343"/>
                </a:solidFill>
              </a:rPr>
              <a:t>Common</a:t>
            </a:r>
            <a:endParaRPr b="1">
              <a:solidFill>
                <a:srgbClr val="434343"/>
              </a:solidFill>
            </a:endParaRPr>
          </a:p>
          <a:p>
            <a:pPr indent="-311150" lvl="0" marL="457200" rtl="0" algn="l">
              <a:spcBef>
                <a:spcPts val="1200"/>
              </a:spcBef>
              <a:spcAft>
                <a:spcPts val="0"/>
              </a:spcAft>
              <a:buClr>
                <a:srgbClr val="434343"/>
              </a:buClr>
              <a:buSzPts val="1300"/>
              <a:buChar char="●"/>
            </a:pPr>
            <a:r>
              <a:rPr lang="en-GB">
                <a:solidFill>
                  <a:srgbClr val="434343"/>
                </a:solidFill>
              </a:rPr>
              <a:t>Reward driven</a:t>
            </a:r>
            <a:endParaRPr>
              <a:solidFill>
                <a:srgbClr val="434343"/>
              </a:solidFill>
            </a:endParaRPr>
          </a:p>
          <a:p>
            <a:pPr indent="-311150" lvl="0" marL="457200" rtl="0" algn="l">
              <a:spcBef>
                <a:spcPts val="0"/>
              </a:spcBef>
              <a:spcAft>
                <a:spcPts val="0"/>
              </a:spcAft>
              <a:buClr>
                <a:srgbClr val="434343"/>
              </a:buClr>
              <a:buSzPts val="1300"/>
              <a:buChar char="●"/>
            </a:pPr>
            <a:r>
              <a:rPr lang="en-GB">
                <a:solidFill>
                  <a:srgbClr val="434343"/>
                </a:solidFill>
              </a:rPr>
              <a:t>Credible Knowledge</a:t>
            </a:r>
            <a:endParaRPr>
              <a:solidFill>
                <a:srgbClr val="434343"/>
              </a:solidFill>
            </a:endParaRPr>
          </a:p>
          <a:p>
            <a:pPr indent="-311150" lvl="0" marL="457200" rtl="0" algn="l">
              <a:spcBef>
                <a:spcPts val="0"/>
              </a:spcBef>
              <a:spcAft>
                <a:spcPts val="0"/>
              </a:spcAft>
              <a:buClr>
                <a:srgbClr val="434343"/>
              </a:buClr>
              <a:buSzPts val="1300"/>
              <a:buChar char="●"/>
            </a:pPr>
            <a:r>
              <a:rPr lang="en-GB">
                <a:solidFill>
                  <a:srgbClr val="434343"/>
                </a:solidFill>
              </a:rPr>
              <a:t>Experiential learning</a:t>
            </a:r>
            <a:endParaRPr>
              <a:solidFill>
                <a:srgbClr val="434343"/>
              </a:solidFill>
            </a:endParaRPr>
          </a:p>
          <a:p>
            <a:pPr indent="0" lvl="0" marL="0" rtl="0" algn="l">
              <a:spcBef>
                <a:spcPts val="1200"/>
              </a:spcBef>
              <a:spcAft>
                <a:spcPts val="0"/>
              </a:spcAft>
              <a:buNone/>
            </a:pPr>
            <a:r>
              <a:rPr b="1" lang="en-GB">
                <a:solidFill>
                  <a:srgbClr val="434343"/>
                </a:solidFill>
              </a:rPr>
              <a:t>Unique</a:t>
            </a:r>
            <a:endParaRPr b="1">
              <a:solidFill>
                <a:srgbClr val="434343"/>
              </a:solidFill>
            </a:endParaRPr>
          </a:p>
          <a:p>
            <a:pPr indent="-311150" lvl="0" marL="457200" rtl="0" algn="l">
              <a:spcBef>
                <a:spcPts val="1200"/>
              </a:spcBef>
              <a:spcAft>
                <a:spcPts val="0"/>
              </a:spcAft>
              <a:buClr>
                <a:srgbClr val="434343"/>
              </a:buClr>
              <a:buSzPts val="1300"/>
              <a:buChar char="●"/>
            </a:pPr>
            <a:r>
              <a:rPr lang="en-GB">
                <a:solidFill>
                  <a:srgbClr val="434343"/>
                </a:solidFill>
              </a:rPr>
              <a:t>Simulating </a:t>
            </a:r>
            <a:endParaRPr>
              <a:solidFill>
                <a:srgbClr val="434343"/>
              </a:solidFill>
            </a:endParaRPr>
          </a:p>
          <a:p>
            <a:pPr indent="0" lvl="0" marL="0" rtl="0" algn="l">
              <a:spcBef>
                <a:spcPts val="1200"/>
              </a:spcBef>
              <a:spcAft>
                <a:spcPts val="0"/>
              </a:spcAft>
              <a:buNone/>
            </a:pPr>
            <a:r>
              <a:rPr b="1" lang="en-GB">
                <a:solidFill>
                  <a:srgbClr val="434343"/>
                </a:solidFill>
              </a:rPr>
              <a:t>Missing</a:t>
            </a:r>
            <a:endParaRPr b="1">
              <a:solidFill>
                <a:srgbClr val="434343"/>
              </a:solidFill>
            </a:endParaRPr>
          </a:p>
          <a:p>
            <a:pPr indent="-311150" lvl="0" marL="457200" rtl="0" algn="l">
              <a:spcBef>
                <a:spcPts val="1200"/>
              </a:spcBef>
              <a:spcAft>
                <a:spcPts val="0"/>
              </a:spcAft>
              <a:buClr>
                <a:srgbClr val="434343"/>
              </a:buClr>
              <a:buSzPts val="1300"/>
              <a:buChar char="●"/>
            </a:pPr>
            <a:r>
              <a:rPr lang="en-GB">
                <a:solidFill>
                  <a:srgbClr val="434343"/>
                </a:solidFill>
              </a:rPr>
              <a:t>Social interaction</a:t>
            </a:r>
            <a:endParaRPr>
              <a:solidFill>
                <a:srgbClr val="434343"/>
              </a:solidFill>
            </a:endParaRPr>
          </a:p>
          <a:p>
            <a:pPr indent="-311150" lvl="0" marL="457200" rtl="0" algn="l">
              <a:spcBef>
                <a:spcPts val="0"/>
              </a:spcBef>
              <a:spcAft>
                <a:spcPts val="0"/>
              </a:spcAft>
              <a:buClr>
                <a:srgbClr val="434343"/>
              </a:buClr>
              <a:buSzPts val="1300"/>
              <a:buChar char="●"/>
            </a:pPr>
            <a:r>
              <a:rPr lang="en-GB">
                <a:solidFill>
                  <a:srgbClr val="434343"/>
                </a:solidFill>
              </a:rPr>
              <a:t>Realism</a:t>
            </a:r>
            <a:endParaRPr>
              <a:solidFill>
                <a:srgbClr val="434343"/>
              </a:solidFill>
            </a:endParaRPr>
          </a:p>
        </p:txBody>
      </p:sp>
      <p:sp>
        <p:nvSpPr>
          <p:cNvPr id="181" name="Google Shape;181;p21"/>
          <p:cNvSpPr txBox="1"/>
          <p:nvPr>
            <p:ph idx="1" type="body"/>
          </p:nvPr>
        </p:nvSpPr>
        <p:spPr>
          <a:xfrm>
            <a:off x="6138300" y="1505700"/>
            <a:ext cx="2546400" cy="32196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0"/>
              </a:spcAft>
              <a:buNone/>
            </a:pPr>
            <a:r>
              <a:rPr b="1" lang="en-GB" u="sng">
                <a:solidFill>
                  <a:srgbClr val="434343"/>
                </a:solidFill>
              </a:rPr>
              <a:t>Role Playing Game (RPG)</a:t>
            </a:r>
            <a:endParaRPr b="1" u="sng">
              <a:solidFill>
                <a:srgbClr val="434343"/>
              </a:solidFill>
            </a:endParaRPr>
          </a:p>
          <a:p>
            <a:pPr indent="0" lvl="0" marL="0" rtl="0" algn="l">
              <a:spcBef>
                <a:spcPts val="1200"/>
              </a:spcBef>
              <a:spcAft>
                <a:spcPts val="0"/>
              </a:spcAft>
              <a:buNone/>
            </a:pPr>
            <a:r>
              <a:rPr b="1" lang="en-GB">
                <a:solidFill>
                  <a:srgbClr val="434343"/>
                </a:solidFill>
              </a:rPr>
              <a:t>Common</a:t>
            </a:r>
            <a:endParaRPr b="1">
              <a:solidFill>
                <a:srgbClr val="434343"/>
              </a:solidFill>
            </a:endParaRPr>
          </a:p>
          <a:p>
            <a:pPr indent="-311150" lvl="0" marL="457200" rtl="0" algn="l">
              <a:spcBef>
                <a:spcPts val="1200"/>
              </a:spcBef>
              <a:spcAft>
                <a:spcPts val="0"/>
              </a:spcAft>
              <a:buClr>
                <a:srgbClr val="434343"/>
              </a:buClr>
              <a:buSzPts val="1300"/>
              <a:buChar char="●"/>
            </a:pPr>
            <a:r>
              <a:rPr lang="en-GB">
                <a:solidFill>
                  <a:srgbClr val="434343"/>
                </a:solidFill>
              </a:rPr>
              <a:t>Reward driven</a:t>
            </a:r>
            <a:endParaRPr>
              <a:solidFill>
                <a:srgbClr val="434343"/>
              </a:solidFill>
            </a:endParaRPr>
          </a:p>
          <a:p>
            <a:pPr indent="-311150" lvl="0" marL="457200" rtl="0" algn="l">
              <a:spcBef>
                <a:spcPts val="0"/>
              </a:spcBef>
              <a:spcAft>
                <a:spcPts val="0"/>
              </a:spcAft>
              <a:buClr>
                <a:srgbClr val="434343"/>
              </a:buClr>
              <a:buSzPts val="1300"/>
              <a:buChar char="●"/>
            </a:pPr>
            <a:r>
              <a:rPr lang="en-GB">
                <a:solidFill>
                  <a:srgbClr val="434343"/>
                </a:solidFill>
              </a:rPr>
              <a:t>Credible Knowledge</a:t>
            </a:r>
            <a:endParaRPr>
              <a:solidFill>
                <a:srgbClr val="434343"/>
              </a:solidFill>
            </a:endParaRPr>
          </a:p>
          <a:p>
            <a:pPr indent="-311150" lvl="0" marL="457200" rtl="0" algn="l">
              <a:spcBef>
                <a:spcPts val="0"/>
              </a:spcBef>
              <a:spcAft>
                <a:spcPts val="0"/>
              </a:spcAft>
              <a:buClr>
                <a:srgbClr val="434343"/>
              </a:buClr>
              <a:buSzPts val="1300"/>
              <a:buChar char="●"/>
            </a:pPr>
            <a:r>
              <a:rPr lang="en-GB">
                <a:solidFill>
                  <a:srgbClr val="434343"/>
                </a:solidFill>
              </a:rPr>
              <a:t>Experiential learning</a:t>
            </a:r>
            <a:endParaRPr>
              <a:solidFill>
                <a:srgbClr val="434343"/>
              </a:solidFill>
            </a:endParaRPr>
          </a:p>
          <a:p>
            <a:pPr indent="0" lvl="0" marL="0" rtl="0" algn="l">
              <a:spcBef>
                <a:spcPts val="1200"/>
              </a:spcBef>
              <a:spcAft>
                <a:spcPts val="0"/>
              </a:spcAft>
              <a:buNone/>
            </a:pPr>
            <a:r>
              <a:rPr b="1" lang="en-GB">
                <a:solidFill>
                  <a:srgbClr val="434343"/>
                </a:solidFill>
              </a:rPr>
              <a:t>Unique</a:t>
            </a:r>
            <a:endParaRPr b="1">
              <a:solidFill>
                <a:srgbClr val="434343"/>
              </a:solidFill>
            </a:endParaRPr>
          </a:p>
          <a:p>
            <a:pPr indent="-311150" lvl="0" marL="457200" rtl="0" algn="l">
              <a:spcBef>
                <a:spcPts val="1200"/>
              </a:spcBef>
              <a:spcAft>
                <a:spcPts val="0"/>
              </a:spcAft>
              <a:buClr>
                <a:srgbClr val="434343"/>
              </a:buClr>
              <a:buSzPts val="1300"/>
              <a:buChar char="●"/>
            </a:pPr>
            <a:r>
              <a:rPr lang="en-GB">
                <a:solidFill>
                  <a:srgbClr val="434343"/>
                </a:solidFill>
              </a:rPr>
              <a:t>Diverse education tools e.g storytelling, puzzles</a:t>
            </a:r>
            <a:endParaRPr>
              <a:solidFill>
                <a:srgbClr val="434343"/>
              </a:solidFill>
            </a:endParaRPr>
          </a:p>
          <a:p>
            <a:pPr indent="0" lvl="0" marL="0" rtl="0" algn="l">
              <a:spcBef>
                <a:spcPts val="1200"/>
              </a:spcBef>
              <a:spcAft>
                <a:spcPts val="0"/>
              </a:spcAft>
              <a:buNone/>
            </a:pPr>
            <a:r>
              <a:rPr b="1" lang="en-GB">
                <a:solidFill>
                  <a:srgbClr val="434343"/>
                </a:solidFill>
              </a:rPr>
              <a:t>Missing</a:t>
            </a:r>
            <a:endParaRPr b="1">
              <a:solidFill>
                <a:srgbClr val="434343"/>
              </a:solidFill>
            </a:endParaRPr>
          </a:p>
          <a:p>
            <a:pPr indent="-311150" lvl="0" marL="457200" rtl="0" algn="l">
              <a:spcBef>
                <a:spcPts val="1200"/>
              </a:spcBef>
              <a:spcAft>
                <a:spcPts val="0"/>
              </a:spcAft>
              <a:buClr>
                <a:srgbClr val="434343"/>
              </a:buClr>
              <a:buSzPts val="1300"/>
              <a:buChar char="●"/>
            </a:pPr>
            <a:r>
              <a:rPr lang="en-GB">
                <a:solidFill>
                  <a:srgbClr val="434343"/>
                </a:solidFill>
              </a:rPr>
              <a:t>Social interaction</a:t>
            </a:r>
            <a:endParaRPr>
              <a:solidFill>
                <a:srgbClr val="434343"/>
              </a:solidFill>
            </a:endParaRPr>
          </a:p>
          <a:p>
            <a:pPr indent="-311150" lvl="0" marL="457200" rtl="0" algn="l">
              <a:spcBef>
                <a:spcPts val="0"/>
              </a:spcBef>
              <a:spcAft>
                <a:spcPts val="0"/>
              </a:spcAft>
              <a:buClr>
                <a:srgbClr val="434343"/>
              </a:buClr>
              <a:buSzPts val="1300"/>
              <a:buChar char="●"/>
            </a:pPr>
            <a:r>
              <a:rPr lang="en-GB">
                <a:solidFill>
                  <a:srgbClr val="434343"/>
                </a:solidFill>
              </a:rPr>
              <a:t>Realism</a:t>
            </a:r>
            <a:endParaRPr>
              <a:solidFill>
                <a:srgbClr val="434343"/>
              </a:solidFill>
            </a:endParaRPr>
          </a:p>
        </p:txBody>
      </p:sp>
      <p:cxnSp>
        <p:nvCxnSpPr>
          <p:cNvPr id="182" name="Google Shape;182;p21"/>
          <p:cNvCxnSpPr/>
          <p:nvPr/>
        </p:nvCxnSpPr>
        <p:spPr>
          <a:xfrm>
            <a:off x="3088100" y="1491125"/>
            <a:ext cx="0" cy="3219600"/>
          </a:xfrm>
          <a:prstGeom prst="straightConnector1">
            <a:avLst/>
          </a:prstGeom>
          <a:noFill/>
          <a:ln cap="flat" cmpd="sng" w="9525">
            <a:solidFill>
              <a:schemeClr val="dk2"/>
            </a:solidFill>
            <a:prstDash val="solid"/>
            <a:round/>
            <a:headEnd len="med" w="med" type="none"/>
            <a:tailEnd len="med" w="med" type="none"/>
          </a:ln>
        </p:spPr>
      </p:cxnSp>
      <p:cxnSp>
        <p:nvCxnSpPr>
          <p:cNvPr id="183" name="Google Shape;183;p21"/>
          <p:cNvCxnSpPr/>
          <p:nvPr/>
        </p:nvCxnSpPr>
        <p:spPr>
          <a:xfrm>
            <a:off x="5908300" y="1491125"/>
            <a:ext cx="0" cy="32196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